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23.jpg" ContentType="image/jpeg"/>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1" d="100"/>
          <a:sy n="51" d="100"/>
        </p:scale>
        <p:origin x="516"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5DC875E9-40BF-425E-99CC-E65BF6367AE6}" type="datetimeFigureOut">
              <a:rPr lang="en-IN" smtClean="0"/>
              <a:t>03-04-2023</a:t>
            </a:fld>
            <a:endParaRPr lang="en-IN"/>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BBB80B31-A431-4190-B9CE-A96D9603C370}" type="slidenum">
              <a:rPr lang="en-IN" smtClean="0"/>
              <a:t>‹#›</a:t>
            </a:fld>
            <a:endParaRPr lang="en-IN"/>
          </a:p>
        </p:txBody>
      </p:sp>
    </p:spTree>
    <p:extLst>
      <p:ext uri="{BB962C8B-B14F-4D97-AF65-F5344CB8AC3E}">
        <p14:creationId xmlns:p14="http://schemas.microsoft.com/office/powerpoint/2010/main" val="3707398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BBB80B31-A431-4190-B9CE-A96D9603C370}" type="slidenum">
              <a:rPr lang="en-IN" smtClean="0"/>
              <a:t>17</a:t>
            </a:fld>
            <a:endParaRPr lang="en-IN"/>
          </a:p>
        </p:txBody>
      </p:sp>
    </p:spTree>
    <p:extLst>
      <p:ext uri="{BB962C8B-B14F-4D97-AF65-F5344CB8AC3E}">
        <p14:creationId xmlns:p14="http://schemas.microsoft.com/office/powerpoint/2010/main" val="17127075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2264410"/>
          </a:xfrm>
          <a:custGeom>
            <a:avLst/>
            <a:gdLst/>
            <a:ahLst/>
            <a:cxnLst/>
            <a:rect l="l" t="t" r="r" b="b"/>
            <a:pathLst>
              <a:path w="18288000" h="2264410">
                <a:moveTo>
                  <a:pt x="18287999" y="2263988"/>
                </a:moveTo>
                <a:lnTo>
                  <a:pt x="0" y="2263988"/>
                </a:lnTo>
                <a:lnTo>
                  <a:pt x="0" y="0"/>
                </a:lnTo>
                <a:lnTo>
                  <a:pt x="18287999" y="0"/>
                </a:lnTo>
                <a:lnTo>
                  <a:pt x="18287999" y="2263988"/>
                </a:lnTo>
                <a:close/>
              </a:path>
            </a:pathLst>
          </a:custGeom>
          <a:solidFill>
            <a:srgbClr val="083173"/>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816816" y="4015980"/>
            <a:ext cx="16649699" cy="4210049"/>
          </a:xfrm>
          <a:prstGeom prst="rect">
            <a:avLst/>
          </a:prstGeom>
        </p:spPr>
      </p:pic>
      <p:sp>
        <p:nvSpPr>
          <p:cNvPr id="2" name="Holder 2"/>
          <p:cNvSpPr>
            <a:spLocks noGrp="1"/>
          </p:cNvSpPr>
          <p:nvPr>
            <p:ph type="ctrTitle"/>
          </p:nvPr>
        </p:nvSpPr>
        <p:spPr>
          <a:xfrm>
            <a:off x="574820" y="1016000"/>
            <a:ext cx="17138359" cy="84836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900" b="0" i="0">
                <a:solidFill>
                  <a:srgbClr val="083173"/>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900" b="0" i="0">
                <a:solidFill>
                  <a:srgbClr val="083173"/>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900" b="0" i="0">
                <a:solidFill>
                  <a:srgbClr val="083173"/>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6170692" y="0"/>
            <a:ext cx="2117725" cy="2041525"/>
          </a:xfrm>
          <a:custGeom>
            <a:avLst/>
            <a:gdLst/>
            <a:ahLst/>
            <a:cxnLst/>
            <a:rect l="l" t="t" r="r" b="b"/>
            <a:pathLst>
              <a:path w="2117725" h="2041525">
                <a:moveTo>
                  <a:pt x="0" y="0"/>
                </a:moveTo>
                <a:lnTo>
                  <a:pt x="2117274" y="0"/>
                </a:lnTo>
                <a:lnTo>
                  <a:pt x="2117274" y="2041078"/>
                </a:lnTo>
                <a:lnTo>
                  <a:pt x="0" y="0"/>
                </a:lnTo>
                <a:close/>
              </a:path>
            </a:pathLst>
          </a:custGeom>
          <a:solidFill>
            <a:srgbClr val="083173"/>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701127" y="1354488"/>
            <a:ext cx="4747895" cy="1229360"/>
          </a:xfrm>
          <a:prstGeom prst="rect">
            <a:avLst/>
          </a:prstGeom>
        </p:spPr>
        <p:txBody>
          <a:bodyPr wrap="square" lIns="0" tIns="0" rIns="0" bIns="0">
            <a:spAutoFit/>
          </a:bodyPr>
          <a:lstStyle>
            <a:lvl1pPr>
              <a:defRPr sz="7900" b="0" i="0">
                <a:solidFill>
                  <a:srgbClr val="083173"/>
                </a:solidFill>
                <a:latin typeface="Tahoma"/>
                <a:cs typeface="Tahoma"/>
              </a:defRPr>
            </a:lvl1pPr>
          </a:lstStyle>
          <a:p>
            <a:endParaRPr/>
          </a:p>
        </p:txBody>
      </p:sp>
      <p:sp>
        <p:nvSpPr>
          <p:cNvPr id="3" name="Holder 3"/>
          <p:cNvSpPr>
            <a:spLocks noGrp="1"/>
          </p:cNvSpPr>
          <p:nvPr>
            <p:ph type="body" idx="1"/>
          </p:nvPr>
        </p:nvSpPr>
        <p:spPr>
          <a:xfrm>
            <a:off x="776937" y="4616963"/>
            <a:ext cx="16734124" cy="29972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811000" y="8"/>
            <a:ext cx="6154139" cy="10260569"/>
          </a:xfrm>
          <a:prstGeom prst="rect">
            <a:avLst/>
          </a:prstGeom>
        </p:spPr>
      </p:pic>
      <p:pic>
        <p:nvPicPr>
          <p:cNvPr id="3" name="object 3"/>
          <p:cNvPicPr/>
          <p:nvPr/>
        </p:nvPicPr>
        <p:blipFill>
          <a:blip r:embed="rId3" cstate="print"/>
          <a:stretch>
            <a:fillRect/>
          </a:stretch>
        </p:blipFill>
        <p:spPr>
          <a:xfrm>
            <a:off x="1193800" y="1028700"/>
            <a:ext cx="2187574" cy="1071315"/>
          </a:xfrm>
          <a:prstGeom prst="rect">
            <a:avLst/>
          </a:prstGeom>
        </p:spPr>
      </p:pic>
      <p:sp>
        <p:nvSpPr>
          <p:cNvPr id="4" name="object 4"/>
          <p:cNvSpPr txBox="1">
            <a:spLocks noGrp="1"/>
          </p:cNvSpPr>
          <p:nvPr>
            <p:ph type="title"/>
          </p:nvPr>
        </p:nvSpPr>
        <p:spPr>
          <a:xfrm>
            <a:off x="1016000" y="3168503"/>
            <a:ext cx="10795000" cy="2821940"/>
          </a:xfrm>
          <a:prstGeom prst="rect">
            <a:avLst/>
          </a:prstGeom>
        </p:spPr>
        <p:txBody>
          <a:bodyPr vert="horz" wrap="square" lIns="0" tIns="154940" rIns="0" bIns="0" rtlCol="0">
            <a:spAutoFit/>
          </a:bodyPr>
          <a:lstStyle/>
          <a:p>
            <a:pPr marL="12700" marR="5080">
              <a:lnSpc>
                <a:spcPts val="10500"/>
              </a:lnSpc>
              <a:spcBef>
                <a:spcPts val="1220"/>
              </a:spcBef>
            </a:pPr>
            <a:r>
              <a:rPr sz="9600" spc="-1520" dirty="0">
                <a:latin typeface="Times New Roman" panose="02020603050405020304" pitchFamily="18" charset="0"/>
                <a:cs typeface="Times New Roman" panose="02020603050405020304" pitchFamily="18" charset="0"/>
              </a:rPr>
              <a:t>T</a:t>
            </a:r>
            <a:r>
              <a:rPr sz="9600" spc="-490" dirty="0">
                <a:latin typeface="Times New Roman" panose="02020603050405020304" pitchFamily="18" charset="0"/>
                <a:cs typeface="Times New Roman" panose="02020603050405020304" pitchFamily="18" charset="0"/>
              </a:rPr>
              <a:t>elec</a:t>
            </a:r>
            <a:r>
              <a:rPr sz="9600" spc="-730" dirty="0">
                <a:latin typeface="Times New Roman" panose="02020603050405020304" pitchFamily="18" charset="0"/>
                <a:cs typeface="Times New Roman" panose="02020603050405020304" pitchFamily="18" charset="0"/>
              </a:rPr>
              <a:t>o</a:t>
            </a:r>
            <a:r>
              <a:rPr sz="9600" spc="-1405" dirty="0">
                <a:latin typeface="Times New Roman" panose="02020603050405020304" pitchFamily="18" charset="0"/>
                <a:cs typeface="Times New Roman" panose="02020603050405020304" pitchFamily="18" charset="0"/>
              </a:rPr>
              <a:t>m</a:t>
            </a:r>
            <a:r>
              <a:rPr sz="9600" spc="-1190" dirty="0">
                <a:latin typeface="Times New Roman" panose="02020603050405020304" pitchFamily="18" charset="0"/>
                <a:cs typeface="Times New Roman" panose="02020603050405020304" pitchFamily="18" charset="0"/>
              </a:rPr>
              <a:t> </a:t>
            </a:r>
            <a:r>
              <a:rPr sz="9600" spc="-710" dirty="0">
                <a:latin typeface="Times New Roman" panose="02020603050405020304" pitchFamily="18" charset="0"/>
                <a:cs typeface="Times New Roman" panose="02020603050405020304" pitchFamily="18" charset="0"/>
              </a:rPr>
              <a:t>C</a:t>
            </a:r>
            <a:r>
              <a:rPr sz="9600" spc="-835" dirty="0">
                <a:latin typeface="Times New Roman" panose="02020603050405020304" pitchFamily="18" charset="0"/>
                <a:cs typeface="Times New Roman" panose="02020603050405020304" pitchFamily="18" charset="0"/>
              </a:rPr>
              <a:t>hu</a:t>
            </a:r>
            <a:r>
              <a:rPr sz="9600" spc="-455" dirty="0">
                <a:latin typeface="Times New Roman" panose="02020603050405020304" pitchFamily="18" charset="0"/>
                <a:cs typeface="Times New Roman" panose="02020603050405020304" pitchFamily="18" charset="0"/>
              </a:rPr>
              <a:t>r</a:t>
            </a:r>
            <a:r>
              <a:rPr sz="9600" spc="-590" dirty="0">
                <a:latin typeface="Times New Roman" panose="02020603050405020304" pitchFamily="18" charset="0"/>
                <a:cs typeface="Times New Roman" panose="02020603050405020304" pitchFamily="18" charset="0"/>
              </a:rPr>
              <a:t>n  </a:t>
            </a:r>
            <a:r>
              <a:rPr sz="9600" spc="-509" dirty="0">
                <a:latin typeface="Times New Roman" panose="02020603050405020304" pitchFamily="18" charset="0"/>
                <a:cs typeface="Times New Roman" panose="02020603050405020304" pitchFamily="18" charset="0"/>
              </a:rPr>
              <a:t>Prediction</a:t>
            </a:r>
            <a:endParaRPr sz="9600" dirty="0">
              <a:latin typeface="Times New Roman" panose="02020603050405020304" pitchFamily="18" charset="0"/>
              <a:cs typeface="Times New Roman" panose="02020603050405020304" pitchFamily="18" charset="0"/>
            </a:endParaRPr>
          </a:p>
        </p:txBody>
      </p:sp>
      <p:sp>
        <p:nvSpPr>
          <p:cNvPr id="5" name="object 5"/>
          <p:cNvSpPr txBox="1"/>
          <p:nvPr/>
        </p:nvSpPr>
        <p:spPr>
          <a:xfrm>
            <a:off x="1109640" y="7504220"/>
            <a:ext cx="4819015" cy="1358900"/>
          </a:xfrm>
          <a:prstGeom prst="rect">
            <a:avLst/>
          </a:prstGeom>
        </p:spPr>
        <p:txBody>
          <a:bodyPr vert="horz" wrap="square" lIns="0" tIns="267970" rIns="0" bIns="0" rtlCol="0">
            <a:spAutoFit/>
          </a:bodyPr>
          <a:lstStyle/>
          <a:p>
            <a:pPr marL="12700">
              <a:lnSpc>
                <a:spcPct val="100000"/>
              </a:lnSpc>
              <a:spcBef>
                <a:spcPts val="2110"/>
              </a:spcBef>
            </a:pPr>
            <a:r>
              <a:rPr sz="3300" b="1" spc="-105" dirty="0">
                <a:solidFill>
                  <a:srgbClr val="FF6946"/>
                </a:solidFill>
                <a:latin typeface="Times New Roman" panose="02020603050405020304" pitchFamily="18" charset="0"/>
                <a:cs typeface="Times New Roman" panose="02020603050405020304" pitchFamily="18" charset="0"/>
              </a:rPr>
              <a:t>Eshanya</a:t>
            </a:r>
            <a:endParaRPr sz="3300">
              <a:latin typeface="Times New Roman" panose="02020603050405020304" pitchFamily="18" charset="0"/>
              <a:cs typeface="Times New Roman" panose="02020603050405020304" pitchFamily="18" charset="0"/>
            </a:endParaRPr>
          </a:p>
          <a:p>
            <a:pPr marL="12700">
              <a:lnSpc>
                <a:spcPct val="100000"/>
              </a:lnSpc>
              <a:spcBef>
                <a:spcPts val="1525"/>
              </a:spcBef>
            </a:pPr>
            <a:r>
              <a:rPr sz="2500" b="1" spc="-150" dirty="0">
                <a:solidFill>
                  <a:srgbClr val="FF6946"/>
                </a:solidFill>
                <a:latin typeface="Times New Roman" panose="02020603050405020304" pitchFamily="18" charset="0"/>
                <a:cs typeface="Times New Roman" panose="02020603050405020304" pitchFamily="18" charset="0"/>
              </a:rPr>
              <a:t>D</a:t>
            </a:r>
            <a:r>
              <a:rPr sz="2500" b="1" spc="-114" dirty="0">
                <a:solidFill>
                  <a:srgbClr val="FF6946"/>
                </a:solidFill>
                <a:latin typeface="Times New Roman" panose="02020603050405020304" pitchFamily="18" charset="0"/>
                <a:cs typeface="Times New Roman" panose="02020603050405020304" pitchFamily="18" charset="0"/>
              </a:rPr>
              <a:t>a</a:t>
            </a:r>
            <a:r>
              <a:rPr sz="2500" b="1" spc="-20" dirty="0">
                <a:solidFill>
                  <a:srgbClr val="FF6946"/>
                </a:solidFill>
                <a:latin typeface="Times New Roman" panose="02020603050405020304" pitchFamily="18" charset="0"/>
                <a:cs typeface="Times New Roman" panose="02020603050405020304" pitchFamily="18" charset="0"/>
              </a:rPr>
              <a:t>t</a:t>
            </a:r>
            <a:r>
              <a:rPr sz="2500" b="1" spc="-110" dirty="0">
                <a:solidFill>
                  <a:srgbClr val="FF6946"/>
                </a:solidFill>
                <a:latin typeface="Times New Roman" panose="02020603050405020304" pitchFamily="18" charset="0"/>
                <a:cs typeface="Times New Roman" panose="02020603050405020304" pitchFamily="18" charset="0"/>
              </a:rPr>
              <a:t>a</a:t>
            </a:r>
            <a:r>
              <a:rPr sz="2500" b="1" spc="-160" dirty="0">
                <a:solidFill>
                  <a:srgbClr val="FF6946"/>
                </a:solidFill>
                <a:latin typeface="Times New Roman" panose="02020603050405020304" pitchFamily="18" charset="0"/>
                <a:cs typeface="Times New Roman" panose="02020603050405020304" pitchFamily="18" charset="0"/>
              </a:rPr>
              <a:t> </a:t>
            </a:r>
            <a:r>
              <a:rPr sz="2500" b="1" spc="-30" dirty="0">
                <a:solidFill>
                  <a:srgbClr val="FF6946"/>
                </a:solidFill>
                <a:latin typeface="Times New Roman" panose="02020603050405020304" pitchFamily="18" charset="0"/>
                <a:cs typeface="Times New Roman" panose="02020603050405020304" pitchFamily="18" charset="0"/>
              </a:rPr>
              <a:t>S</a:t>
            </a:r>
            <a:r>
              <a:rPr sz="2500" b="1" spc="100" dirty="0">
                <a:solidFill>
                  <a:srgbClr val="FF6946"/>
                </a:solidFill>
                <a:latin typeface="Times New Roman" panose="02020603050405020304" pitchFamily="18" charset="0"/>
                <a:cs typeface="Times New Roman" panose="02020603050405020304" pitchFamily="18" charset="0"/>
              </a:rPr>
              <a:t>c</a:t>
            </a:r>
            <a:r>
              <a:rPr sz="2500" b="1" spc="-105" dirty="0">
                <a:solidFill>
                  <a:srgbClr val="FF6946"/>
                </a:solidFill>
                <a:latin typeface="Times New Roman" panose="02020603050405020304" pitchFamily="18" charset="0"/>
                <a:cs typeface="Times New Roman" panose="02020603050405020304" pitchFamily="18" charset="0"/>
              </a:rPr>
              <a:t>i</a:t>
            </a:r>
            <a:r>
              <a:rPr sz="2500" b="1" spc="-30" dirty="0">
                <a:solidFill>
                  <a:srgbClr val="FF6946"/>
                </a:solidFill>
                <a:latin typeface="Times New Roman" panose="02020603050405020304" pitchFamily="18" charset="0"/>
                <a:cs typeface="Times New Roman" panose="02020603050405020304" pitchFamily="18" charset="0"/>
              </a:rPr>
              <a:t>e</a:t>
            </a:r>
            <a:r>
              <a:rPr sz="2500" b="1" spc="-135" dirty="0">
                <a:solidFill>
                  <a:srgbClr val="FF6946"/>
                </a:solidFill>
                <a:latin typeface="Times New Roman" panose="02020603050405020304" pitchFamily="18" charset="0"/>
                <a:cs typeface="Times New Roman" panose="02020603050405020304" pitchFamily="18" charset="0"/>
              </a:rPr>
              <a:t>n</a:t>
            </a:r>
            <a:r>
              <a:rPr sz="2500" b="1" spc="-20" dirty="0">
                <a:solidFill>
                  <a:srgbClr val="FF6946"/>
                </a:solidFill>
                <a:latin typeface="Times New Roman" panose="02020603050405020304" pitchFamily="18" charset="0"/>
                <a:cs typeface="Times New Roman" panose="02020603050405020304" pitchFamily="18" charset="0"/>
              </a:rPr>
              <a:t>t</a:t>
            </a:r>
            <a:r>
              <a:rPr sz="2500" b="1" spc="-105" dirty="0">
                <a:solidFill>
                  <a:srgbClr val="FF6946"/>
                </a:solidFill>
                <a:latin typeface="Times New Roman" panose="02020603050405020304" pitchFamily="18" charset="0"/>
                <a:cs typeface="Times New Roman" panose="02020603050405020304" pitchFamily="18" charset="0"/>
              </a:rPr>
              <a:t>i</a:t>
            </a:r>
            <a:r>
              <a:rPr sz="2500" b="1" spc="-5" dirty="0">
                <a:solidFill>
                  <a:srgbClr val="FF6946"/>
                </a:solidFill>
                <a:latin typeface="Times New Roman" panose="02020603050405020304" pitchFamily="18" charset="0"/>
                <a:cs typeface="Times New Roman" panose="02020603050405020304" pitchFamily="18" charset="0"/>
              </a:rPr>
              <a:t>s</a:t>
            </a:r>
            <a:r>
              <a:rPr sz="2500" b="1" spc="-15" dirty="0">
                <a:solidFill>
                  <a:srgbClr val="FF6946"/>
                </a:solidFill>
                <a:latin typeface="Times New Roman" panose="02020603050405020304" pitchFamily="18" charset="0"/>
                <a:cs typeface="Times New Roman" panose="02020603050405020304" pitchFamily="18" charset="0"/>
              </a:rPr>
              <a:t>t</a:t>
            </a:r>
            <a:r>
              <a:rPr sz="2500" b="1" spc="-160" dirty="0">
                <a:solidFill>
                  <a:srgbClr val="FF6946"/>
                </a:solidFill>
                <a:latin typeface="Times New Roman" panose="02020603050405020304" pitchFamily="18" charset="0"/>
                <a:cs typeface="Times New Roman" panose="02020603050405020304" pitchFamily="18" charset="0"/>
              </a:rPr>
              <a:t> </a:t>
            </a:r>
            <a:r>
              <a:rPr sz="2500" b="1" spc="-114" dirty="0">
                <a:solidFill>
                  <a:srgbClr val="FF6946"/>
                </a:solidFill>
                <a:latin typeface="Times New Roman" panose="02020603050405020304" pitchFamily="18" charset="0"/>
                <a:cs typeface="Times New Roman" panose="02020603050405020304" pitchFamily="18" charset="0"/>
              </a:rPr>
              <a:t>a</a:t>
            </a:r>
            <a:r>
              <a:rPr sz="2500" b="1" spc="-15" dirty="0">
                <a:solidFill>
                  <a:srgbClr val="FF6946"/>
                </a:solidFill>
                <a:latin typeface="Times New Roman" panose="02020603050405020304" pitchFamily="18" charset="0"/>
                <a:cs typeface="Times New Roman" panose="02020603050405020304" pitchFamily="18" charset="0"/>
              </a:rPr>
              <a:t>t</a:t>
            </a:r>
            <a:r>
              <a:rPr sz="2500" b="1" spc="-160" dirty="0">
                <a:solidFill>
                  <a:srgbClr val="FF6946"/>
                </a:solidFill>
                <a:latin typeface="Times New Roman" panose="02020603050405020304" pitchFamily="18" charset="0"/>
                <a:cs typeface="Times New Roman" panose="02020603050405020304" pitchFamily="18" charset="0"/>
              </a:rPr>
              <a:t> </a:t>
            </a:r>
            <a:r>
              <a:rPr sz="2500" b="1" spc="-40" dirty="0">
                <a:solidFill>
                  <a:srgbClr val="FF6946"/>
                </a:solidFill>
                <a:latin typeface="Times New Roman" panose="02020603050405020304" pitchFamily="18" charset="0"/>
                <a:cs typeface="Times New Roman" panose="02020603050405020304" pitchFamily="18" charset="0"/>
              </a:rPr>
              <a:t>T</a:t>
            </a:r>
            <a:r>
              <a:rPr sz="2500" b="1" spc="-120" dirty="0">
                <a:solidFill>
                  <a:srgbClr val="FF6946"/>
                </a:solidFill>
                <a:latin typeface="Times New Roman" panose="02020603050405020304" pitchFamily="18" charset="0"/>
                <a:cs typeface="Times New Roman" panose="02020603050405020304" pitchFamily="18" charset="0"/>
              </a:rPr>
              <a:t>u</a:t>
            </a:r>
            <a:r>
              <a:rPr sz="2500" b="1" spc="-80" dirty="0">
                <a:solidFill>
                  <a:srgbClr val="FF6946"/>
                </a:solidFill>
                <a:latin typeface="Times New Roman" panose="02020603050405020304" pitchFamily="18" charset="0"/>
                <a:cs typeface="Times New Roman" panose="02020603050405020304" pitchFamily="18" charset="0"/>
              </a:rPr>
              <a:t>r</a:t>
            </a:r>
            <a:r>
              <a:rPr sz="2500" b="1" spc="-105" dirty="0">
                <a:solidFill>
                  <a:srgbClr val="FF6946"/>
                </a:solidFill>
                <a:latin typeface="Times New Roman" panose="02020603050405020304" pitchFamily="18" charset="0"/>
                <a:cs typeface="Times New Roman" panose="02020603050405020304" pitchFamily="18" charset="0"/>
              </a:rPr>
              <a:t>i</a:t>
            </a:r>
            <a:r>
              <a:rPr sz="2500" b="1" spc="-135" dirty="0">
                <a:solidFill>
                  <a:srgbClr val="FF6946"/>
                </a:solidFill>
                <a:latin typeface="Times New Roman" panose="02020603050405020304" pitchFamily="18" charset="0"/>
                <a:cs typeface="Times New Roman" panose="02020603050405020304" pitchFamily="18" charset="0"/>
              </a:rPr>
              <a:t>n</a:t>
            </a:r>
            <a:r>
              <a:rPr sz="2500" b="1" spc="-70" dirty="0">
                <a:solidFill>
                  <a:srgbClr val="FF6946"/>
                </a:solidFill>
                <a:latin typeface="Times New Roman" panose="02020603050405020304" pitchFamily="18" charset="0"/>
                <a:cs typeface="Times New Roman" panose="02020603050405020304" pitchFamily="18" charset="0"/>
              </a:rPr>
              <a:t>g</a:t>
            </a:r>
            <a:r>
              <a:rPr sz="2500" b="1" spc="45" dirty="0">
                <a:solidFill>
                  <a:srgbClr val="FF6946"/>
                </a:solidFill>
                <a:latin typeface="Times New Roman" panose="02020603050405020304" pitchFamily="18" charset="0"/>
                <a:cs typeface="Times New Roman" panose="02020603050405020304" pitchFamily="18" charset="0"/>
              </a:rPr>
              <a:t>M</a:t>
            </a:r>
            <a:r>
              <a:rPr sz="2500" b="1" spc="-105" dirty="0">
                <a:solidFill>
                  <a:srgbClr val="FF6946"/>
                </a:solidFill>
                <a:latin typeface="Times New Roman" panose="02020603050405020304" pitchFamily="18" charset="0"/>
                <a:cs typeface="Times New Roman" panose="02020603050405020304" pitchFamily="18" charset="0"/>
              </a:rPr>
              <a:t>i</a:t>
            </a:r>
            <a:r>
              <a:rPr sz="2500" b="1" spc="-135" dirty="0">
                <a:solidFill>
                  <a:srgbClr val="FF6946"/>
                </a:solidFill>
                <a:latin typeface="Times New Roman" panose="02020603050405020304" pitchFamily="18" charset="0"/>
                <a:cs typeface="Times New Roman" panose="02020603050405020304" pitchFamily="18" charset="0"/>
              </a:rPr>
              <a:t>n</a:t>
            </a:r>
            <a:r>
              <a:rPr sz="2500" b="1" spc="-30" dirty="0">
                <a:solidFill>
                  <a:srgbClr val="FF6946"/>
                </a:solidFill>
                <a:latin typeface="Times New Roman" panose="02020603050405020304" pitchFamily="18" charset="0"/>
                <a:cs typeface="Times New Roman" panose="02020603050405020304" pitchFamily="18" charset="0"/>
              </a:rPr>
              <a:t>d</a:t>
            </a:r>
            <a:r>
              <a:rPr sz="2500" b="1" spc="-5" dirty="0">
                <a:solidFill>
                  <a:srgbClr val="FF6946"/>
                </a:solidFill>
                <a:latin typeface="Times New Roman" panose="02020603050405020304" pitchFamily="18" charset="0"/>
                <a:cs typeface="Times New Roman" panose="02020603050405020304" pitchFamily="18" charset="0"/>
              </a:rPr>
              <a:t>s</a:t>
            </a:r>
            <a:r>
              <a:rPr sz="2500" b="1" spc="-210" dirty="0">
                <a:solidFill>
                  <a:srgbClr val="FF6946"/>
                </a:solidFill>
                <a:latin typeface="Times New Roman" panose="02020603050405020304" pitchFamily="18" charset="0"/>
                <a:cs typeface="Times New Roman" panose="02020603050405020304" pitchFamily="18" charset="0"/>
              </a:rPr>
              <a:t>.</a:t>
            </a:r>
            <a:r>
              <a:rPr sz="2500" b="1" spc="-114" dirty="0">
                <a:solidFill>
                  <a:srgbClr val="FF6946"/>
                </a:solidFill>
                <a:latin typeface="Times New Roman" panose="02020603050405020304" pitchFamily="18" charset="0"/>
                <a:cs typeface="Times New Roman" panose="02020603050405020304" pitchFamily="18" charset="0"/>
              </a:rPr>
              <a:t>a</a:t>
            </a:r>
            <a:r>
              <a:rPr sz="2500" b="1" spc="-105" dirty="0">
                <a:solidFill>
                  <a:srgbClr val="FF6946"/>
                </a:solidFill>
                <a:latin typeface="Times New Roman" panose="02020603050405020304" pitchFamily="18" charset="0"/>
                <a:cs typeface="Times New Roman" panose="02020603050405020304" pitchFamily="18" charset="0"/>
              </a:rPr>
              <a:t>i</a:t>
            </a:r>
            <a:endParaRPr sz="25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3000" y="876300"/>
            <a:ext cx="5562600" cy="6986528"/>
          </a:xfrm>
          <a:prstGeom prst="rect">
            <a:avLst/>
          </a:prstGeom>
          <a:noFill/>
        </p:spPr>
        <p:txBody>
          <a:bodyPr wrap="square" rtlCol="0">
            <a:spAutoFit/>
          </a:bodyPr>
          <a:lstStyle/>
          <a:p>
            <a:r>
              <a:rPr lang="en-GB" sz="3200" dirty="0">
                <a:solidFill>
                  <a:schemeClr val="tx2"/>
                </a:solidFill>
                <a:latin typeface="Times New Roman" panose="02020603050405020304" pitchFamily="18" charset="0"/>
                <a:cs typeface="Times New Roman" panose="02020603050405020304" pitchFamily="18" charset="0"/>
              </a:rPr>
              <a:t> </a:t>
            </a:r>
            <a:r>
              <a:rPr lang="en-GB" sz="3200" dirty="0" smtClean="0">
                <a:solidFill>
                  <a:schemeClr val="tx2"/>
                </a:solidFill>
                <a:latin typeface="Times New Roman" panose="02020603050405020304" pitchFamily="18" charset="0"/>
                <a:cs typeface="Times New Roman" panose="02020603050405020304" pitchFamily="18" charset="0"/>
              </a:rPr>
              <a:t>A </a:t>
            </a:r>
            <a:r>
              <a:rPr lang="en-GB" sz="3200" dirty="0">
                <a:solidFill>
                  <a:schemeClr val="tx2"/>
                </a:solidFill>
                <a:latin typeface="Times New Roman" panose="02020603050405020304" pitchFamily="18" charset="0"/>
                <a:cs typeface="Times New Roman" panose="02020603050405020304" pitchFamily="18" charset="0"/>
              </a:rPr>
              <a:t>lot of customers have been with the telecom company for just a month, while quite a many are there for about 72 </a:t>
            </a:r>
            <a:r>
              <a:rPr lang="en-GB" sz="3200" dirty="0" smtClean="0">
                <a:solidFill>
                  <a:schemeClr val="tx2"/>
                </a:solidFill>
                <a:latin typeface="Times New Roman" panose="02020603050405020304" pitchFamily="18" charset="0"/>
                <a:cs typeface="Times New Roman" panose="02020603050405020304" pitchFamily="18" charset="0"/>
              </a:rPr>
              <a:t>months</a:t>
            </a:r>
          </a:p>
          <a:p>
            <a:endParaRPr lang="en-GB" sz="3200" dirty="0">
              <a:solidFill>
                <a:schemeClr val="tx2"/>
              </a:solidFill>
              <a:latin typeface="Times New Roman" panose="02020603050405020304" pitchFamily="18" charset="0"/>
              <a:cs typeface="Times New Roman" panose="02020603050405020304" pitchFamily="18" charset="0"/>
            </a:endParaRPr>
          </a:p>
          <a:p>
            <a:endParaRPr lang="en-GB" sz="3200" dirty="0" smtClean="0">
              <a:solidFill>
                <a:schemeClr val="tx2"/>
              </a:solidFill>
              <a:latin typeface="Times New Roman" panose="02020603050405020304" pitchFamily="18" charset="0"/>
              <a:cs typeface="Times New Roman" panose="02020603050405020304" pitchFamily="18" charset="0"/>
            </a:endParaRPr>
          </a:p>
          <a:p>
            <a:endParaRPr lang="en-GB" sz="3200" dirty="0">
              <a:solidFill>
                <a:schemeClr val="tx2"/>
              </a:solidFill>
              <a:latin typeface="Times New Roman" panose="02020603050405020304" pitchFamily="18" charset="0"/>
              <a:cs typeface="Times New Roman" panose="02020603050405020304" pitchFamily="18" charset="0"/>
            </a:endParaRPr>
          </a:p>
          <a:p>
            <a:endParaRPr lang="en-GB" sz="3200" dirty="0" smtClean="0">
              <a:solidFill>
                <a:schemeClr val="tx2"/>
              </a:solidFill>
              <a:latin typeface="Times New Roman" panose="02020603050405020304" pitchFamily="18" charset="0"/>
              <a:cs typeface="Times New Roman" panose="02020603050405020304" pitchFamily="18" charset="0"/>
            </a:endParaRPr>
          </a:p>
          <a:p>
            <a:endParaRPr lang="en-GB" sz="3200" dirty="0">
              <a:solidFill>
                <a:schemeClr val="tx2"/>
              </a:solidFill>
              <a:latin typeface="Times New Roman" panose="02020603050405020304" pitchFamily="18" charset="0"/>
              <a:cs typeface="Times New Roman" panose="02020603050405020304" pitchFamily="18" charset="0"/>
            </a:endParaRPr>
          </a:p>
          <a:p>
            <a:endParaRPr lang="en-GB" sz="3200" dirty="0" smtClean="0">
              <a:solidFill>
                <a:schemeClr val="tx2"/>
              </a:solidFill>
              <a:latin typeface="Times New Roman" panose="02020603050405020304" pitchFamily="18" charset="0"/>
              <a:cs typeface="Times New Roman" panose="02020603050405020304" pitchFamily="18" charset="0"/>
            </a:endParaRPr>
          </a:p>
          <a:p>
            <a:endParaRPr lang="en-GB" sz="3200" dirty="0">
              <a:solidFill>
                <a:schemeClr val="tx2"/>
              </a:solidFill>
              <a:latin typeface="Times New Roman" panose="02020603050405020304" pitchFamily="18" charset="0"/>
              <a:cs typeface="Times New Roman" panose="02020603050405020304" pitchFamily="18" charset="0"/>
            </a:endParaRPr>
          </a:p>
          <a:p>
            <a:endParaRPr lang="en-GB" sz="3200" dirty="0" smtClean="0">
              <a:solidFill>
                <a:schemeClr val="tx2"/>
              </a:solidFill>
              <a:latin typeface="Times New Roman" panose="02020603050405020304" pitchFamily="18" charset="0"/>
              <a:cs typeface="Times New Roman" panose="02020603050405020304" pitchFamily="18" charset="0"/>
            </a:endParaRPr>
          </a:p>
          <a:p>
            <a:endParaRPr lang="en-GB" sz="3200" dirty="0">
              <a:solidFill>
                <a:schemeClr val="tx2"/>
              </a:solidFill>
              <a:latin typeface="Times New Roman" panose="02020603050405020304" pitchFamily="18" charset="0"/>
              <a:cs typeface="Times New Roman" panose="02020603050405020304" pitchFamily="18" charset="0"/>
            </a:endParaRPr>
          </a:p>
          <a:p>
            <a:endParaRPr lang="en-GB" sz="3200" dirty="0" smtClean="0">
              <a:solidFill>
                <a:schemeClr val="tx2"/>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829" t="36381" r="52747" b="9721"/>
          <a:stretch/>
        </p:blipFill>
        <p:spPr>
          <a:xfrm>
            <a:off x="685800" y="4457700"/>
            <a:ext cx="7543800" cy="5388428"/>
          </a:xfrm>
          <a:prstGeom prst="rect">
            <a:avLst/>
          </a:prstGeom>
        </p:spPr>
      </p:pic>
      <p:sp>
        <p:nvSpPr>
          <p:cNvPr id="4" name="TextBox 3"/>
          <p:cNvSpPr txBox="1"/>
          <p:nvPr/>
        </p:nvSpPr>
        <p:spPr>
          <a:xfrm>
            <a:off x="10744200" y="895350"/>
            <a:ext cx="4953000" cy="1077218"/>
          </a:xfrm>
          <a:prstGeom prst="rect">
            <a:avLst/>
          </a:prstGeom>
          <a:noFill/>
        </p:spPr>
        <p:txBody>
          <a:bodyPr wrap="square" rtlCol="0">
            <a:spAutoFit/>
          </a:bodyPr>
          <a:lstStyle/>
          <a:p>
            <a:r>
              <a:rPr lang="en-IN" sz="3200" dirty="0" smtClean="0">
                <a:solidFill>
                  <a:schemeClr val="tx2"/>
                </a:solidFill>
                <a:latin typeface="Times New Roman" panose="02020603050405020304" pitchFamily="18" charset="0"/>
                <a:cs typeface="Times New Roman" panose="02020603050405020304" pitchFamily="18" charset="0"/>
              </a:rPr>
              <a:t>Lets look into different kinds of Contracts</a:t>
            </a:r>
            <a:endParaRPr lang="en-IN" sz="3200" dirty="0">
              <a:solidFill>
                <a:schemeClr val="tx2"/>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3314" t="35034" r="51231" b="9720"/>
          <a:stretch/>
        </p:blipFill>
        <p:spPr>
          <a:xfrm>
            <a:off x="9525000" y="3314700"/>
            <a:ext cx="7735244" cy="5285750"/>
          </a:xfrm>
          <a:prstGeom prst="rect">
            <a:avLst/>
          </a:prstGeom>
        </p:spPr>
      </p:pic>
    </p:spTree>
    <p:extLst>
      <p:ext uri="{BB962C8B-B14F-4D97-AF65-F5344CB8AC3E}">
        <p14:creationId xmlns:p14="http://schemas.microsoft.com/office/powerpoint/2010/main" val="3087941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647700"/>
            <a:ext cx="8001000" cy="2677656"/>
          </a:xfrm>
          <a:prstGeom prst="rect">
            <a:avLst/>
          </a:prstGeom>
          <a:noFill/>
        </p:spPr>
        <p:txBody>
          <a:bodyPr wrap="square" rtlCol="0">
            <a:spAutoFit/>
          </a:bodyPr>
          <a:lstStyle/>
          <a:p>
            <a:r>
              <a:rPr lang="en-GB" sz="2800" dirty="0">
                <a:solidFill>
                  <a:schemeClr val="tx2"/>
                </a:solidFill>
                <a:latin typeface="Times New Roman" panose="02020603050405020304" pitchFamily="18" charset="0"/>
                <a:cs typeface="Times New Roman" panose="02020603050405020304" pitchFamily="18" charset="0"/>
              </a:rPr>
              <a:t>According to the graph below, most monthly contracts run for 1-2 months, although two-year contracts typically endure for roughly 70 months. This demonstrates that clients who sign longer contracts are more devoted to the business and have a propensity to stick with it.</a:t>
            </a:r>
            <a:endParaRPr lang="en-IN" sz="2800" dirty="0">
              <a:solidFill>
                <a:schemeClr val="tx2"/>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6817" t="18864" r="44698" b="15110"/>
          <a:stretch/>
        </p:blipFill>
        <p:spPr>
          <a:xfrm>
            <a:off x="1122784" y="3924300"/>
            <a:ext cx="7564016" cy="5791200"/>
          </a:xfrm>
          <a:prstGeom prst="rect">
            <a:avLst/>
          </a:prstGeom>
        </p:spPr>
      </p:pic>
      <p:sp>
        <p:nvSpPr>
          <p:cNvPr id="4" name="TextBox 3"/>
          <p:cNvSpPr txBox="1"/>
          <p:nvPr/>
        </p:nvSpPr>
        <p:spPr>
          <a:xfrm>
            <a:off x="10058400" y="666750"/>
            <a:ext cx="6629400" cy="1815882"/>
          </a:xfrm>
          <a:prstGeom prst="rect">
            <a:avLst/>
          </a:prstGeom>
          <a:noFill/>
        </p:spPr>
        <p:txBody>
          <a:bodyPr wrap="square" rtlCol="0">
            <a:spAutoFit/>
          </a:bodyPr>
          <a:lstStyle/>
          <a:p>
            <a:r>
              <a:rPr lang="en-GB" sz="2800" dirty="0">
                <a:solidFill>
                  <a:schemeClr val="tx2"/>
                </a:solidFill>
                <a:latin typeface="Times New Roman" panose="02020603050405020304" pitchFamily="18" charset="0"/>
                <a:cs typeface="Times New Roman" panose="02020603050405020304" pitchFamily="18" charset="0"/>
              </a:rPr>
              <a:t>Only 16% of the clients are seniors, according to the statistics. The statistics shows that young people make up the majority of  </a:t>
            </a:r>
            <a:r>
              <a:rPr lang="en-GB" sz="2800" dirty="0" smtClean="0">
                <a:solidFill>
                  <a:schemeClr val="tx2"/>
                </a:solidFill>
                <a:latin typeface="Times New Roman" panose="02020603050405020304" pitchFamily="18" charset="0"/>
                <a:cs typeface="Times New Roman" panose="02020603050405020304" pitchFamily="18" charset="0"/>
              </a:rPr>
              <a:t>the </a:t>
            </a:r>
            <a:r>
              <a:rPr lang="en-GB" sz="2800" dirty="0">
                <a:solidFill>
                  <a:schemeClr val="tx2"/>
                </a:solidFill>
                <a:latin typeface="Times New Roman" panose="02020603050405020304" pitchFamily="18" charset="0"/>
                <a:cs typeface="Times New Roman" panose="02020603050405020304" pitchFamily="18" charset="0"/>
              </a:rPr>
              <a:t>clientele.</a:t>
            </a:r>
            <a:endParaRPr lang="en-IN" sz="2800" dirty="0">
              <a:solidFill>
                <a:schemeClr val="tx2"/>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7101" t="51204" r="55778" b="9720"/>
          <a:stretch/>
        </p:blipFill>
        <p:spPr>
          <a:xfrm>
            <a:off x="10058400" y="4305300"/>
            <a:ext cx="6823842" cy="4038600"/>
          </a:xfrm>
          <a:prstGeom prst="rect">
            <a:avLst/>
          </a:prstGeom>
        </p:spPr>
      </p:pic>
    </p:spTree>
    <p:extLst>
      <p:ext uri="{BB962C8B-B14F-4D97-AF65-F5344CB8AC3E}">
        <p14:creationId xmlns:p14="http://schemas.microsoft.com/office/powerpoint/2010/main" val="16204982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66800" y="571500"/>
            <a:ext cx="11277446" cy="523220"/>
          </a:xfrm>
          <a:prstGeom prst="rect">
            <a:avLst/>
          </a:prstGeom>
          <a:noFill/>
        </p:spPr>
        <p:txBody>
          <a:bodyPr wrap="none" rtlCol="0">
            <a:spAutoFit/>
          </a:bodyPr>
          <a:lstStyle/>
          <a:p>
            <a:r>
              <a:rPr lang="en-GB" sz="2800" dirty="0">
                <a:solidFill>
                  <a:schemeClr val="tx2"/>
                </a:solidFill>
                <a:latin typeface="Times New Roman" panose="02020603050405020304" pitchFamily="18" charset="0"/>
                <a:cs typeface="Times New Roman" panose="02020603050405020304" pitchFamily="18" charset="0"/>
              </a:rPr>
              <a:t>The graphs below show all of the services that the clients have been utilising.</a:t>
            </a:r>
            <a:endParaRPr lang="en-IN" sz="2800" dirty="0">
              <a:solidFill>
                <a:schemeClr val="tx2"/>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2800" y="1333500"/>
            <a:ext cx="10668000" cy="8577649"/>
          </a:xfrm>
          <a:prstGeom prst="rect">
            <a:avLst/>
          </a:prstGeom>
        </p:spPr>
      </p:pic>
    </p:spTree>
    <p:extLst>
      <p:ext uri="{BB962C8B-B14F-4D97-AF65-F5344CB8AC3E}">
        <p14:creationId xmlns:p14="http://schemas.microsoft.com/office/powerpoint/2010/main" val="35259947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p:cNvSpPr>
          <p:nvPr/>
        </p:nvSpPr>
        <p:spPr>
          <a:xfrm>
            <a:off x="701127" y="1295946"/>
            <a:ext cx="7833273" cy="1256754"/>
          </a:xfrm>
          <a:prstGeom prst="rect">
            <a:avLst/>
          </a:prstGeom>
        </p:spPr>
        <p:txBody>
          <a:bodyPr vert="horz" wrap="square" lIns="0" tIns="12700" rIns="0" bIns="0" rtlCol="0">
            <a:spAutoFit/>
          </a:bodyPr>
          <a:lstStyle>
            <a:lvl1pPr>
              <a:defRPr>
                <a:latin typeface="+mj-lt"/>
                <a:ea typeface="+mj-ea"/>
                <a:cs typeface="+mj-cs"/>
              </a:defRPr>
            </a:lvl1pPr>
          </a:lstStyle>
          <a:p>
            <a:pPr marL="12700">
              <a:spcBef>
                <a:spcPts val="100"/>
              </a:spcBef>
            </a:pPr>
            <a:r>
              <a:rPr lang="en-IN" sz="4000" b="1" dirty="0">
                <a:solidFill>
                  <a:schemeClr val="tx2"/>
                </a:solidFill>
                <a:latin typeface="Times New Roman" panose="02020603050405020304" pitchFamily="18" charset="0"/>
                <a:cs typeface="Times New Roman" panose="02020603050405020304" pitchFamily="18" charset="0"/>
              </a:rPr>
              <a:t>ML Classification Models</a:t>
            </a:r>
          </a:p>
          <a:p>
            <a:pPr marL="12700">
              <a:spcBef>
                <a:spcPts val="100"/>
              </a:spcBef>
            </a:pPr>
            <a:endParaRPr lang="en-IN" sz="4000" b="1" kern="0" dirty="0">
              <a:solidFill>
                <a:schemeClr val="tx2"/>
              </a:solidFill>
              <a:latin typeface="Times New Roman" panose="02020603050405020304" pitchFamily="18" charset="0"/>
              <a:cs typeface="Times New Roman" panose="02020603050405020304" pitchFamily="18" charset="0"/>
            </a:endParaRPr>
          </a:p>
        </p:txBody>
      </p:sp>
      <p:sp>
        <p:nvSpPr>
          <p:cNvPr id="3" name="object 3"/>
          <p:cNvSpPr txBox="1"/>
          <p:nvPr/>
        </p:nvSpPr>
        <p:spPr>
          <a:xfrm>
            <a:off x="701127" y="889677"/>
            <a:ext cx="5242473" cy="259045"/>
          </a:xfrm>
          <a:prstGeom prst="rect">
            <a:avLst/>
          </a:prstGeom>
        </p:spPr>
        <p:txBody>
          <a:bodyPr vert="horz" wrap="square" lIns="0" tIns="12700" rIns="0" bIns="0" rtlCol="0">
            <a:spAutoFit/>
          </a:bodyPr>
          <a:lstStyle/>
          <a:p>
            <a:pPr marL="12700">
              <a:lnSpc>
                <a:spcPct val="100000"/>
              </a:lnSpc>
              <a:spcBef>
                <a:spcPts val="100"/>
              </a:spcBef>
            </a:pPr>
            <a:r>
              <a:rPr sz="1600" dirty="0">
                <a:solidFill>
                  <a:srgbClr val="FF6946"/>
                </a:solidFill>
                <a:latin typeface="Times New Roman" panose="02020603050405020304" pitchFamily="18" charset="0"/>
                <a:cs typeface="Times New Roman" panose="02020603050405020304" pitchFamily="18" charset="0"/>
              </a:rPr>
              <a:t>TELECOM CHURN PREDICTION</a:t>
            </a:r>
            <a:endParaRPr sz="1600" dirty="0">
              <a:latin typeface="Times New Roman" panose="02020603050405020304" pitchFamily="18" charset="0"/>
              <a:cs typeface="Times New Roman" panose="02020603050405020304" pitchFamily="18" charset="0"/>
            </a:endParaRPr>
          </a:p>
        </p:txBody>
      </p:sp>
      <p:sp>
        <p:nvSpPr>
          <p:cNvPr id="4" name="object 4"/>
          <p:cNvSpPr txBox="1"/>
          <p:nvPr/>
        </p:nvSpPr>
        <p:spPr>
          <a:xfrm>
            <a:off x="990600" y="2552700"/>
            <a:ext cx="16065500" cy="463012"/>
          </a:xfrm>
          <a:prstGeom prst="rect">
            <a:avLst/>
          </a:prstGeom>
        </p:spPr>
        <p:txBody>
          <a:bodyPr vert="horz" wrap="square" lIns="0" tIns="12065" rIns="0" bIns="0" rtlCol="0">
            <a:spAutoFit/>
          </a:bodyPr>
          <a:lstStyle/>
          <a:p>
            <a:pPr marL="12700" marR="5715" algn="just">
              <a:lnSpc>
                <a:spcPct val="115900"/>
              </a:lnSpc>
              <a:spcBef>
                <a:spcPts val="95"/>
              </a:spcBef>
            </a:pPr>
            <a:endParaRPr sz="2750" dirty="0">
              <a:latin typeface="Times New Roman" panose="02020603050405020304" pitchFamily="18" charset="0"/>
              <a:cs typeface="Times New Roman" panose="02020603050405020304" pitchFamily="18" charset="0"/>
            </a:endParaRPr>
          </a:p>
        </p:txBody>
      </p:sp>
      <p:sp>
        <p:nvSpPr>
          <p:cNvPr id="5" name="object 5"/>
          <p:cNvSpPr/>
          <p:nvPr/>
        </p:nvSpPr>
        <p:spPr>
          <a:xfrm>
            <a:off x="15328675" y="3788"/>
            <a:ext cx="2959735" cy="2853055"/>
          </a:xfrm>
          <a:custGeom>
            <a:avLst/>
            <a:gdLst/>
            <a:ahLst/>
            <a:cxnLst/>
            <a:rect l="l" t="t" r="r" b="b"/>
            <a:pathLst>
              <a:path w="2959734" h="2853055">
                <a:moveTo>
                  <a:pt x="0" y="0"/>
                </a:moveTo>
                <a:lnTo>
                  <a:pt x="2959317" y="0"/>
                </a:lnTo>
                <a:lnTo>
                  <a:pt x="2959317" y="2852820"/>
                </a:lnTo>
                <a:lnTo>
                  <a:pt x="0" y="0"/>
                </a:lnTo>
                <a:close/>
              </a:path>
            </a:pathLst>
          </a:custGeom>
          <a:solidFill>
            <a:srgbClr val="083173"/>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0" name="TextBox 9"/>
          <p:cNvSpPr txBox="1"/>
          <p:nvPr/>
        </p:nvSpPr>
        <p:spPr>
          <a:xfrm>
            <a:off x="1370131" y="2699924"/>
            <a:ext cx="15438411" cy="6555641"/>
          </a:xfrm>
          <a:prstGeom prst="rect">
            <a:avLst/>
          </a:prstGeom>
          <a:noFill/>
        </p:spPr>
        <p:txBody>
          <a:bodyPr wrap="square" rtlCol="0">
            <a:spAutoFit/>
          </a:bodyPr>
          <a:lstStyle/>
          <a:p>
            <a:pPr marL="457200" indent="-457200">
              <a:buFont typeface="Arial" panose="020B0604020202020204" pitchFamily="34" charset="0"/>
              <a:buChar char="•"/>
            </a:pPr>
            <a:r>
              <a:rPr lang="en-GB" sz="2800" dirty="0">
                <a:solidFill>
                  <a:schemeClr val="tx2"/>
                </a:solidFill>
                <a:latin typeface="Times New Roman" panose="02020603050405020304" pitchFamily="18" charset="0"/>
                <a:cs typeface="Times New Roman" panose="02020603050405020304" pitchFamily="18" charset="0"/>
              </a:rPr>
              <a:t>Logistic Regression: This model is a linear algorithm that is used to predict the probability of a binary target variable. It is simple to implement and interpret, and can be extended to multi-class problems</a:t>
            </a:r>
            <a:r>
              <a:rPr lang="en-GB" sz="2800" dirty="0" smtClean="0">
                <a:solidFill>
                  <a:schemeClr val="tx2"/>
                </a:solidFill>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endParaRPr lang="en-GB" sz="2800" dirty="0">
              <a:solidFill>
                <a:schemeClr val="tx2"/>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GB" sz="2800" dirty="0">
                <a:solidFill>
                  <a:schemeClr val="tx2"/>
                </a:solidFill>
                <a:latin typeface="Times New Roman" panose="02020603050405020304" pitchFamily="18" charset="0"/>
                <a:cs typeface="Times New Roman" panose="02020603050405020304" pitchFamily="18" charset="0"/>
              </a:rPr>
              <a:t>Decision Trees: Decision trees are a popular model that is used to classify data by recursively splitting the data based on the features that best separate the classes. Decision trees can be easily visualized and interpreted, and can handle non-linear relationships between features and target variables</a:t>
            </a:r>
            <a:r>
              <a:rPr lang="en-GB" sz="2800" dirty="0" smtClean="0">
                <a:solidFill>
                  <a:schemeClr val="tx2"/>
                </a:solidFill>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endParaRPr lang="en-GB" sz="2800" dirty="0">
              <a:solidFill>
                <a:schemeClr val="tx2"/>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GB" sz="2800" dirty="0">
                <a:solidFill>
                  <a:schemeClr val="tx2"/>
                </a:solidFill>
                <a:latin typeface="Times New Roman" panose="02020603050405020304" pitchFamily="18" charset="0"/>
                <a:cs typeface="Times New Roman" panose="02020603050405020304" pitchFamily="18" charset="0"/>
              </a:rPr>
              <a:t>Random Forests: Random forests are an ensemble method that combines multiple decision trees to improve the accuracy of the model. The individual trees are built on random subsets of the data and features, and the final prediction is made by aggregating the predictions of all the trees</a:t>
            </a:r>
            <a:r>
              <a:rPr lang="en-GB" sz="2800" dirty="0" smtClean="0">
                <a:solidFill>
                  <a:schemeClr val="tx2"/>
                </a:solidFill>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endParaRPr lang="en-GB" sz="2800" dirty="0">
              <a:solidFill>
                <a:schemeClr val="tx2"/>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GB" sz="2800" dirty="0">
                <a:solidFill>
                  <a:schemeClr val="tx2"/>
                </a:solidFill>
                <a:latin typeface="Times New Roman" panose="02020603050405020304" pitchFamily="18" charset="0"/>
                <a:cs typeface="Times New Roman" panose="02020603050405020304" pitchFamily="18" charset="0"/>
              </a:rPr>
              <a:t>Support Vector Machines (SVMs): SVMs are a powerful model that can be used to classify data by finding the hyperplane that best separates the classes. SVMs can handle non-linear relationships between features and target variables by using kernel functions.</a:t>
            </a:r>
          </a:p>
          <a:p>
            <a:pPr marL="457200" indent="-457200">
              <a:buFont typeface="Arial" panose="020B0604020202020204" pitchFamily="34" charset="0"/>
              <a:buChar char="•"/>
            </a:pPr>
            <a:endParaRPr lang="en-IN" sz="28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7868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85800" y="1787675"/>
            <a:ext cx="9144000" cy="1213153"/>
          </a:xfrm>
          <a:prstGeom prst="rect">
            <a:avLst/>
          </a:prstGeom>
        </p:spPr>
        <p:txBody>
          <a:bodyPr>
            <a:spAutoFit/>
          </a:bodyPr>
          <a:lstStyle/>
          <a:p>
            <a:pPr marL="12700">
              <a:spcBef>
                <a:spcPts val="100"/>
              </a:spcBef>
            </a:pPr>
            <a:r>
              <a:rPr lang="en-IN" sz="3600" b="1" dirty="0" smtClean="0">
                <a:solidFill>
                  <a:schemeClr val="tx2"/>
                </a:solidFill>
                <a:latin typeface="Times New Roman" panose="02020603050405020304" pitchFamily="18" charset="0"/>
                <a:cs typeface="Times New Roman" panose="02020603050405020304" pitchFamily="18" charset="0"/>
              </a:rPr>
              <a:t>Results:-</a:t>
            </a:r>
            <a:endParaRPr lang="en-IN" sz="3600" b="1" dirty="0">
              <a:solidFill>
                <a:schemeClr val="tx2"/>
              </a:solidFill>
              <a:latin typeface="Times New Roman" panose="02020603050405020304" pitchFamily="18" charset="0"/>
              <a:cs typeface="Times New Roman" panose="02020603050405020304" pitchFamily="18" charset="0"/>
            </a:endParaRPr>
          </a:p>
          <a:p>
            <a:pPr marL="12700">
              <a:spcBef>
                <a:spcPts val="100"/>
              </a:spcBef>
            </a:pPr>
            <a:endParaRPr lang="en-IN" sz="3600" b="1" kern="0" dirty="0">
              <a:solidFill>
                <a:schemeClr val="tx2"/>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3619500" y="6819900"/>
            <a:ext cx="11048999" cy="1815882"/>
          </a:xfrm>
          <a:prstGeom prst="rect">
            <a:avLst/>
          </a:prstGeom>
          <a:noFill/>
        </p:spPr>
        <p:txBody>
          <a:bodyPr wrap="square" rtlCol="0">
            <a:spAutoFit/>
          </a:bodyPr>
          <a:lstStyle/>
          <a:p>
            <a:pPr algn="ctr"/>
            <a:r>
              <a:rPr lang="en-IN" sz="2800" b="1" dirty="0" smtClean="0">
                <a:solidFill>
                  <a:schemeClr val="tx2"/>
                </a:solidFill>
                <a:latin typeface="Times New Roman" panose="02020603050405020304" pitchFamily="18" charset="0"/>
                <a:cs typeface="Times New Roman" panose="02020603050405020304" pitchFamily="18" charset="0"/>
              </a:rPr>
              <a:t>We can see that  Decision Tree and Random Forest Modes have highest accuracy and F1 score  so we will choose Random Forest for Front end development (Streamlit).</a:t>
            </a:r>
            <a:br>
              <a:rPr lang="en-IN" sz="2800" b="1" dirty="0" smtClean="0">
                <a:solidFill>
                  <a:schemeClr val="tx2"/>
                </a:solidFill>
                <a:latin typeface="Times New Roman" panose="02020603050405020304" pitchFamily="18" charset="0"/>
                <a:cs typeface="Times New Roman" panose="02020603050405020304" pitchFamily="18" charset="0"/>
              </a:rPr>
            </a:br>
            <a:r>
              <a:rPr lang="en-IN" sz="2800" b="1" dirty="0" smtClean="0">
                <a:solidFill>
                  <a:schemeClr val="tx2"/>
                </a:solidFill>
                <a:latin typeface="Times New Roman" panose="02020603050405020304" pitchFamily="18" charset="0"/>
                <a:cs typeface="Times New Roman" panose="02020603050405020304" pitchFamily="18" charset="0"/>
              </a:rPr>
              <a:t>We can download the model in pickle format.</a:t>
            </a:r>
            <a:endParaRPr lang="en-IN" sz="2800" b="1" dirty="0">
              <a:solidFill>
                <a:schemeClr val="tx2"/>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5587" t="59287" r="8807" b="28585"/>
          <a:stretch/>
        </p:blipFill>
        <p:spPr>
          <a:xfrm>
            <a:off x="533399" y="3654576"/>
            <a:ext cx="17221200" cy="1905000"/>
          </a:xfrm>
          <a:prstGeom prst="rect">
            <a:avLst/>
          </a:prstGeom>
        </p:spPr>
      </p:pic>
    </p:spTree>
    <p:extLst>
      <p:ext uri="{BB962C8B-B14F-4D97-AF65-F5344CB8AC3E}">
        <p14:creationId xmlns:p14="http://schemas.microsoft.com/office/powerpoint/2010/main" val="2722037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p:cNvSpPr>
          <p:nvPr/>
        </p:nvSpPr>
        <p:spPr>
          <a:xfrm>
            <a:off x="762000" y="982945"/>
            <a:ext cx="12458472" cy="936154"/>
          </a:xfrm>
          <a:prstGeom prst="rect">
            <a:avLst/>
          </a:prstGeom>
        </p:spPr>
        <p:txBody>
          <a:bodyPr vert="horz" wrap="square" lIns="0" tIns="12700" rIns="0" bIns="0" rtlCol="0">
            <a:spAutoFit/>
          </a:bodyPr>
          <a:lstStyle>
            <a:lvl1pPr>
              <a:defRPr>
                <a:latin typeface="+mj-lt"/>
                <a:ea typeface="+mj-ea"/>
                <a:cs typeface="+mj-cs"/>
              </a:defRPr>
            </a:lvl1pPr>
          </a:lstStyle>
          <a:p>
            <a:pPr marL="12700">
              <a:spcBef>
                <a:spcPts val="100"/>
              </a:spcBef>
            </a:pPr>
            <a:r>
              <a:rPr lang="en-IN" sz="6000" b="1" kern="0" dirty="0" smtClean="0">
                <a:solidFill>
                  <a:schemeClr val="tx2"/>
                </a:solidFill>
                <a:latin typeface="Times New Roman" panose="02020603050405020304" pitchFamily="18" charset="0"/>
                <a:cs typeface="Times New Roman" panose="02020603050405020304" pitchFamily="18" charset="0"/>
              </a:rPr>
              <a:t>Deployment</a:t>
            </a:r>
            <a:endParaRPr lang="en-IN" sz="6000" b="1" kern="0" dirty="0">
              <a:solidFill>
                <a:schemeClr val="tx2"/>
              </a:solidFill>
              <a:latin typeface="Times New Roman" panose="02020603050405020304" pitchFamily="18" charset="0"/>
              <a:cs typeface="Times New Roman" panose="02020603050405020304" pitchFamily="18" charset="0"/>
            </a:endParaRPr>
          </a:p>
        </p:txBody>
      </p:sp>
      <p:sp>
        <p:nvSpPr>
          <p:cNvPr id="5" name="object 5"/>
          <p:cNvSpPr txBox="1"/>
          <p:nvPr/>
        </p:nvSpPr>
        <p:spPr>
          <a:xfrm>
            <a:off x="762000" y="723900"/>
            <a:ext cx="4609872" cy="259045"/>
          </a:xfrm>
          <a:prstGeom prst="rect">
            <a:avLst/>
          </a:prstGeom>
        </p:spPr>
        <p:txBody>
          <a:bodyPr vert="horz" wrap="square" lIns="0" tIns="12700" rIns="0" bIns="0" rtlCol="0">
            <a:spAutoFit/>
          </a:bodyPr>
          <a:lstStyle/>
          <a:p>
            <a:pPr marL="12700">
              <a:lnSpc>
                <a:spcPct val="100000"/>
              </a:lnSpc>
              <a:spcBef>
                <a:spcPts val="100"/>
              </a:spcBef>
            </a:pPr>
            <a:r>
              <a:rPr sz="1600" dirty="0">
                <a:solidFill>
                  <a:srgbClr val="FF6946"/>
                </a:solidFill>
                <a:latin typeface="Times New Roman" panose="02020603050405020304" pitchFamily="18" charset="0"/>
                <a:cs typeface="Times New Roman" panose="02020603050405020304" pitchFamily="18" charset="0"/>
              </a:rPr>
              <a:t>TELECOM CHURN PREDICTION</a:t>
            </a:r>
            <a:endParaRPr sz="1600" dirty="0">
              <a:latin typeface="Times New Roman" panose="02020603050405020304" pitchFamily="18" charset="0"/>
              <a:cs typeface="Times New Roman" panose="02020603050405020304" pitchFamily="18" charset="0"/>
            </a:endParaRPr>
          </a:p>
        </p:txBody>
      </p:sp>
      <p:sp>
        <p:nvSpPr>
          <p:cNvPr id="6" name="object 6"/>
          <p:cNvSpPr txBox="1"/>
          <p:nvPr/>
        </p:nvSpPr>
        <p:spPr>
          <a:xfrm>
            <a:off x="1066800" y="2400234"/>
            <a:ext cx="15697200" cy="2995948"/>
          </a:xfrm>
          <a:prstGeom prst="rect">
            <a:avLst/>
          </a:prstGeom>
        </p:spPr>
        <p:txBody>
          <a:bodyPr vert="horz" wrap="square" lIns="0" tIns="12065" rIns="0" bIns="0" rtlCol="0">
            <a:spAutoFit/>
          </a:bodyPr>
          <a:lstStyle/>
          <a:p>
            <a:pPr marL="12700" marR="5080" indent="-635">
              <a:lnSpc>
                <a:spcPct val="116100"/>
              </a:lnSpc>
              <a:spcBef>
                <a:spcPts val="95"/>
              </a:spcBef>
            </a:pPr>
            <a:r>
              <a:rPr lang="en-IN" sz="2800" dirty="0" smtClean="0">
                <a:solidFill>
                  <a:schemeClr val="tx2"/>
                </a:solidFill>
                <a:latin typeface="Times New Roman" panose="02020603050405020304" pitchFamily="18" charset="0"/>
                <a:cs typeface="Times New Roman" panose="02020603050405020304" pitchFamily="18" charset="0"/>
              </a:rPr>
              <a:t>Streamlit has been used to deploy the project.</a:t>
            </a:r>
          </a:p>
          <a:p>
            <a:pPr marL="12700" marR="5080" indent="-635">
              <a:lnSpc>
                <a:spcPct val="116100"/>
              </a:lnSpc>
              <a:spcBef>
                <a:spcPts val="95"/>
              </a:spcBef>
            </a:pPr>
            <a:endParaRPr lang="en-IN" sz="2800" dirty="0">
              <a:solidFill>
                <a:schemeClr val="tx2"/>
              </a:solidFill>
              <a:latin typeface="Times New Roman" panose="02020603050405020304" pitchFamily="18" charset="0"/>
              <a:cs typeface="Times New Roman" panose="02020603050405020304" pitchFamily="18" charset="0"/>
            </a:endParaRPr>
          </a:p>
          <a:p>
            <a:pPr marL="12700" marR="5080" indent="-635">
              <a:lnSpc>
                <a:spcPct val="116100"/>
              </a:lnSpc>
              <a:spcBef>
                <a:spcPts val="95"/>
              </a:spcBef>
            </a:pPr>
            <a:r>
              <a:rPr lang="en-GB" sz="2800" dirty="0">
                <a:solidFill>
                  <a:schemeClr val="tx2"/>
                </a:solidFill>
                <a:latin typeface="Times New Roman" panose="02020603050405020304" pitchFamily="18" charset="0"/>
                <a:cs typeface="Times New Roman" panose="02020603050405020304" pitchFamily="18" charset="0"/>
              </a:rPr>
              <a:t>Streamlit is an open-source Python framework that allows developers to easily create and share interactive web applications for data science and machine learning. It provides a simple way to create custom web interfaces for your Python code, allowing you to quickly prototype and deploy machine learning models, data visualizations, and other data-driven applications.</a:t>
            </a:r>
            <a:endParaRPr sz="2800" dirty="0">
              <a:solidFill>
                <a:schemeClr val="tx2"/>
              </a:solidFill>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429" t="15966" r="15782" b="18559"/>
          <a:stretch/>
        </p:blipFill>
        <p:spPr>
          <a:xfrm>
            <a:off x="6790592" y="6286500"/>
            <a:ext cx="4249615" cy="2209800"/>
          </a:xfrm>
          <a:prstGeom prst="rect">
            <a:avLst/>
          </a:prstGeom>
        </p:spPr>
      </p:pic>
    </p:spTree>
    <p:extLst>
      <p:ext uri="{BB962C8B-B14F-4D97-AF65-F5344CB8AC3E}">
        <p14:creationId xmlns:p14="http://schemas.microsoft.com/office/powerpoint/2010/main" val="2777742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3011" t="17517" r="23201"/>
          <a:stretch/>
        </p:blipFill>
        <p:spPr>
          <a:xfrm>
            <a:off x="1752600" y="452913"/>
            <a:ext cx="5410201" cy="4664488"/>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3882" t="10780" r="23812" b="952"/>
          <a:stretch/>
        </p:blipFill>
        <p:spPr>
          <a:xfrm>
            <a:off x="8839200" y="452913"/>
            <a:ext cx="4895851" cy="4645005"/>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23012" t="13474" r="24716" b="23195"/>
          <a:stretch/>
        </p:blipFill>
        <p:spPr>
          <a:xfrm>
            <a:off x="1905001" y="5905500"/>
            <a:ext cx="5257800" cy="3581400"/>
          </a:xfrm>
          <a:prstGeom prst="rect">
            <a:avLst/>
          </a:prstGeom>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l="22632" t="20118" r="23580" b="9720"/>
          <a:stretch/>
        </p:blipFill>
        <p:spPr>
          <a:xfrm>
            <a:off x="8820150" y="5684413"/>
            <a:ext cx="5486400" cy="4023574"/>
          </a:xfrm>
          <a:prstGeom prst="rect">
            <a:avLst/>
          </a:prstGeom>
        </p:spPr>
      </p:pic>
      <p:sp>
        <p:nvSpPr>
          <p:cNvPr id="6" name="TextBox 5"/>
          <p:cNvSpPr txBox="1"/>
          <p:nvPr/>
        </p:nvSpPr>
        <p:spPr>
          <a:xfrm>
            <a:off x="16459200" y="2095500"/>
            <a:ext cx="76200" cy="6863417"/>
          </a:xfrm>
          <a:prstGeom prst="rect">
            <a:avLst/>
          </a:prstGeom>
          <a:noFill/>
        </p:spPr>
        <p:txBody>
          <a:bodyPr wrap="square" rtlCol="0">
            <a:spAutoFit/>
          </a:bodyPr>
          <a:lstStyle/>
          <a:p>
            <a:r>
              <a:rPr lang="en-IN" sz="4000" dirty="0" smtClean="0">
                <a:solidFill>
                  <a:schemeClr val="tx2"/>
                </a:solidFill>
                <a:latin typeface="Times New Roman" panose="02020603050405020304" pitchFamily="18" charset="0"/>
                <a:cs typeface="Times New Roman" panose="02020603050405020304" pitchFamily="18" charset="0"/>
              </a:rPr>
              <a:t>SCREENSHOTS</a:t>
            </a:r>
            <a:endParaRPr lang="en-IN" sz="4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626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0" y="3086100"/>
            <a:ext cx="15392400" cy="5509200"/>
          </a:xfrm>
          <a:prstGeom prst="rect">
            <a:avLst/>
          </a:prstGeom>
          <a:noFill/>
        </p:spPr>
        <p:txBody>
          <a:bodyPr wrap="square" rtlCol="0">
            <a:spAutoFit/>
          </a:bodyPr>
          <a:lstStyle/>
          <a:p>
            <a:r>
              <a:rPr lang="en-GB" sz="3200" dirty="0" smtClean="0">
                <a:solidFill>
                  <a:schemeClr val="tx2"/>
                </a:solidFill>
                <a:latin typeface="Times New Roman" panose="02020603050405020304" pitchFamily="18" charset="0"/>
                <a:cs typeface="Times New Roman" panose="02020603050405020304" pitchFamily="18" charset="0"/>
              </a:rPr>
              <a:t>Hence the </a:t>
            </a:r>
            <a:r>
              <a:rPr lang="en-GB" sz="3200" dirty="0">
                <a:solidFill>
                  <a:schemeClr val="tx2"/>
                </a:solidFill>
                <a:latin typeface="Times New Roman" panose="02020603050405020304" pitchFamily="18" charset="0"/>
                <a:cs typeface="Times New Roman" panose="02020603050405020304" pitchFamily="18" charset="0"/>
              </a:rPr>
              <a:t>machine learning random forest classification model is a powerful tool for predicting customer churn in the telecom industry. By </a:t>
            </a:r>
            <a:r>
              <a:rPr lang="en-GB" sz="3200" dirty="0" smtClean="0">
                <a:solidFill>
                  <a:schemeClr val="tx2"/>
                </a:solidFill>
                <a:latin typeface="Times New Roman" panose="02020603050405020304" pitchFamily="18" charset="0"/>
                <a:cs typeface="Times New Roman" panose="02020603050405020304" pitchFamily="18" charset="0"/>
              </a:rPr>
              <a:t>analysing </a:t>
            </a:r>
            <a:r>
              <a:rPr lang="en-GB" sz="3200" dirty="0">
                <a:solidFill>
                  <a:schemeClr val="tx2"/>
                </a:solidFill>
                <a:latin typeface="Times New Roman" panose="02020603050405020304" pitchFamily="18" charset="0"/>
                <a:cs typeface="Times New Roman" panose="02020603050405020304" pitchFamily="18" charset="0"/>
              </a:rPr>
              <a:t>customer </a:t>
            </a:r>
            <a:r>
              <a:rPr lang="en-GB" sz="3200" dirty="0" smtClean="0">
                <a:solidFill>
                  <a:schemeClr val="tx2"/>
                </a:solidFill>
                <a:latin typeface="Times New Roman" panose="02020603050405020304" pitchFamily="18" charset="0"/>
                <a:cs typeface="Times New Roman" panose="02020603050405020304" pitchFamily="18" charset="0"/>
              </a:rPr>
              <a:t>behaviour </a:t>
            </a:r>
            <a:r>
              <a:rPr lang="en-GB" sz="3200" dirty="0">
                <a:solidFill>
                  <a:schemeClr val="tx2"/>
                </a:solidFill>
                <a:latin typeface="Times New Roman" panose="02020603050405020304" pitchFamily="18" charset="0"/>
                <a:cs typeface="Times New Roman" panose="02020603050405020304" pitchFamily="18" charset="0"/>
              </a:rPr>
              <a:t>data and identifying key factors that contribute to churn, the model can help companies take proactive measures to retain their customers and reduce their churn rate. Moreover, with the addition of a Streamlit front-end user interface, telecom companies can easily deploy and use this model to make data-driven decisions in real-time. The Streamlit interface provides an intuitive and user-friendly way to interact with the model's </a:t>
            </a:r>
            <a:r>
              <a:rPr lang="en-GB" sz="3200" dirty="0" smtClean="0">
                <a:solidFill>
                  <a:schemeClr val="tx2"/>
                </a:solidFill>
                <a:latin typeface="Times New Roman" panose="02020603050405020304" pitchFamily="18" charset="0"/>
                <a:cs typeface="Times New Roman" panose="02020603050405020304" pitchFamily="18" charset="0"/>
              </a:rPr>
              <a:t>predictions.</a:t>
            </a:r>
          </a:p>
          <a:p>
            <a:endParaRPr lang="en-GB" sz="3200" dirty="0">
              <a:solidFill>
                <a:schemeClr val="tx2"/>
              </a:solidFill>
              <a:latin typeface="Times New Roman" panose="02020603050405020304" pitchFamily="18" charset="0"/>
              <a:cs typeface="Times New Roman" panose="02020603050405020304" pitchFamily="18" charset="0"/>
            </a:endParaRPr>
          </a:p>
          <a:p>
            <a:r>
              <a:rPr lang="en-GB" sz="3200" dirty="0">
                <a:solidFill>
                  <a:schemeClr val="tx2"/>
                </a:solidFill>
                <a:latin typeface="Times New Roman" panose="02020603050405020304" pitchFamily="18" charset="0"/>
                <a:cs typeface="Times New Roman" panose="02020603050405020304" pitchFamily="18" charset="0"/>
              </a:rPr>
              <a:t>Overall, the combination of machine learning and Streamlit can help telecom companies stay ahead of the competition by identifying and addressing customer churn before it becomes a problem.</a:t>
            </a:r>
            <a:endParaRPr lang="en-IN" sz="3200" dirty="0">
              <a:solidFill>
                <a:schemeClr val="tx2"/>
              </a:solidFill>
              <a:latin typeface="Times New Roman" panose="02020603050405020304" pitchFamily="18" charset="0"/>
              <a:cs typeface="Times New Roman" panose="02020603050405020304" pitchFamily="18" charset="0"/>
            </a:endParaRPr>
          </a:p>
        </p:txBody>
      </p:sp>
      <p:sp>
        <p:nvSpPr>
          <p:cNvPr id="3" name="object 2"/>
          <p:cNvSpPr txBox="1">
            <a:spLocks/>
          </p:cNvSpPr>
          <p:nvPr/>
        </p:nvSpPr>
        <p:spPr>
          <a:xfrm>
            <a:off x="701127" y="1354488"/>
            <a:ext cx="7833273" cy="936154"/>
          </a:xfrm>
          <a:prstGeom prst="rect">
            <a:avLst/>
          </a:prstGeom>
        </p:spPr>
        <p:txBody>
          <a:bodyPr vert="horz" wrap="square" lIns="0" tIns="12700" rIns="0" bIns="0" rtlCol="0">
            <a:spAutoFit/>
          </a:bodyPr>
          <a:lstStyle>
            <a:lvl1pPr>
              <a:defRPr>
                <a:latin typeface="+mj-lt"/>
                <a:ea typeface="+mj-ea"/>
                <a:cs typeface="+mj-cs"/>
              </a:defRPr>
            </a:lvl1pPr>
          </a:lstStyle>
          <a:p>
            <a:pPr marL="12700">
              <a:spcBef>
                <a:spcPts val="100"/>
              </a:spcBef>
            </a:pPr>
            <a:r>
              <a:rPr lang="en-IN" sz="6000" b="1" kern="0" dirty="0" smtClean="0">
                <a:solidFill>
                  <a:sysClr val="windowText" lastClr="000000"/>
                </a:solidFill>
                <a:latin typeface="Times New Roman" panose="02020603050405020304" pitchFamily="18" charset="0"/>
                <a:cs typeface="Times New Roman" panose="02020603050405020304" pitchFamily="18" charset="0"/>
              </a:rPr>
              <a:t>Conclusion</a:t>
            </a:r>
            <a:endParaRPr lang="en-IN" sz="6000" b="1" kern="0" dirty="0">
              <a:solidFill>
                <a:sysClr val="windowText" lastClr="000000"/>
              </a:solidFill>
              <a:latin typeface="Times New Roman" panose="02020603050405020304" pitchFamily="18" charset="0"/>
              <a:cs typeface="Times New Roman" panose="02020603050405020304" pitchFamily="18" charset="0"/>
            </a:endParaRPr>
          </a:p>
        </p:txBody>
      </p:sp>
      <p:sp>
        <p:nvSpPr>
          <p:cNvPr id="4" name="object 3"/>
          <p:cNvSpPr txBox="1"/>
          <p:nvPr/>
        </p:nvSpPr>
        <p:spPr>
          <a:xfrm>
            <a:off x="701126" y="1009079"/>
            <a:ext cx="5242473" cy="289823"/>
          </a:xfrm>
          <a:prstGeom prst="rect">
            <a:avLst/>
          </a:prstGeom>
        </p:spPr>
        <p:txBody>
          <a:bodyPr vert="horz" wrap="square" lIns="0" tIns="12700" rIns="0" bIns="0" rtlCol="0">
            <a:spAutoFit/>
          </a:bodyPr>
          <a:lstStyle/>
          <a:p>
            <a:pPr marL="12700">
              <a:lnSpc>
                <a:spcPct val="100000"/>
              </a:lnSpc>
              <a:spcBef>
                <a:spcPts val="100"/>
              </a:spcBef>
            </a:pPr>
            <a:r>
              <a:rPr dirty="0">
                <a:solidFill>
                  <a:srgbClr val="FF6946"/>
                </a:solidFill>
                <a:latin typeface="Times New Roman" panose="02020603050405020304" pitchFamily="18" charset="0"/>
                <a:cs typeface="Times New Roman" panose="02020603050405020304" pitchFamily="18" charset="0"/>
              </a:rPr>
              <a:t>TELECOM CHURN PREDICTION</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19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Triangle 2"/>
          <p:cNvSpPr/>
          <p:nvPr/>
        </p:nvSpPr>
        <p:spPr>
          <a:xfrm>
            <a:off x="0" y="4381500"/>
            <a:ext cx="6019800" cy="5905500"/>
          </a:xfrm>
          <a:prstGeom prst="rtTriangle">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ight Triangle 3"/>
          <p:cNvSpPr/>
          <p:nvPr/>
        </p:nvSpPr>
        <p:spPr>
          <a:xfrm rot="10800000">
            <a:off x="12268200" y="0"/>
            <a:ext cx="6019800" cy="5905500"/>
          </a:xfrm>
          <a:prstGeom prst="rtTriangle">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6337270" y="4381500"/>
            <a:ext cx="5613460" cy="1200329"/>
          </a:xfrm>
          <a:prstGeom prst="rect">
            <a:avLst/>
          </a:prstGeom>
          <a:noFill/>
        </p:spPr>
        <p:txBody>
          <a:bodyPr wrap="none" rtlCol="0">
            <a:spAutoFit/>
          </a:bodyPr>
          <a:lstStyle/>
          <a:p>
            <a:r>
              <a:rPr lang="en-IN" sz="7200" dirty="0" smtClean="0">
                <a:solidFill>
                  <a:schemeClr val="tx2"/>
                </a:solidFill>
                <a:latin typeface="Times New Roman" panose="02020603050405020304" pitchFamily="18" charset="0"/>
                <a:cs typeface="Times New Roman" panose="02020603050405020304" pitchFamily="18" charset="0"/>
              </a:rPr>
              <a:t>THANK YOU</a:t>
            </a:r>
            <a:endParaRPr lang="en-IN" sz="72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1191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083173"/>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3" name="object 3"/>
          <p:cNvSpPr/>
          <p:nvPr/>
        </p:nvSpPr>
        <p:spPr>
          <a:xfrm>
            <a:off x="0" y="0"/>
            <a:ext cx="8047355" cy="10287000"/>
          </a:xfrm>
          <a:custGeom>
            <a:avLst/>
            <a:gdLst/>
            <a:ahLst/>
            <a:cxnLst/>
            <a:rect l="l" t="t" r="r" b="b"/>
            <a:pathLst>
              <a:path w="8047355" h="10287000">
                <a:moveTo>
                  <a:pt x="8047043" y="10286999"/>
                </a:moveTo>
                <a:lnTo>
                  <a:pt x="0" y="10286999"/>
                </a:lnTo>
                <a:lnTo>
                  <a:pt x="0" y="0"/>
                </a:lnTo>
                <a:lnTo>
                  <a:pt x="5100874" y="0"/>
                </a:lnTo>
                <a:lnTo>
                  <a:pt x="8047043" y="2943366"/>
                </a:lnTo>
                <a:lnTo>
                  <a:pt x="8047043" y="10286999"/>
                </a:lnTo>
                <a:close/>
              </a:path>
            </a:pathLst>
          </a:custGeom>
          <a:solidFill>
            <a:srgbClr val="FFFFFF"/>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4" name="object 4"/>
          <p:cNvSpPr txBox="1"/>
          <p:nvPr/>
        </p:nvSpPr>
        <p:spPr>
          <a:xfrm>
            <a:off x="1016000" y="4710667"/>
            <a:ext cx="5003800" cy="1120820"/>
          </a:xfrm>
          <a:prstGeom prst="rect">
            <a:avLst/>
          </a:prstGeom>
        </p:spPr>
        <p:txBody>
          <a:bodyPr vert="horz" wrap="square" lIns="0" tIns="12700" rIns="0" bIns="0" rtlCol="0">
            <a:spAutoFit/>
          </a:bodyPr>
          <a:lstStyle/>
          <a:p>
            <a:pPr marL="12700">
              <a:lnSpc>
                <a:spcPct val="100000"/>
              </a:lnSpc>
              <a:spcBef>
                <a:spcPts val="100"/>
              </a:spcBef>
            </a:pPr>
            <a:r>
              <a:rPr sz="7200" b="1" dirty="0">
                <a:solidFill>
                  <a:srgbClr val="083173"/>
                </a:solidFill>
                <a:latin typeface="Times New Roman" panose="02020603050405020304" pitchFamily="18" charset="0"/>
                <a:cs typeface="Times New Roman" panose="02020603050405020304" pitchFamily="18" charset="0"/>
              </a:rPr>
              <a:t>Agenda</a:t>
            </a:r>
            <a:endParaRPr sz="7200" b="1" dirty="0">
              <a:latin typeface="Times New Roman" panose="02020603050405020304" pitchFamily="18" charset="0"/>
              <a:cs typeface="Times New Roman" panose="02020603050405020304" pitchFamily="18" charset="0"/>
            </a:endParaRPr>
          </a:p>
        </p:txBody>
      </p:sp>
      <p:sp>
        <p:nvSpPr>
          <p:cNvPr id="5" name="object 5"/>
          <p:cNvSpPr txBox="1">
            <a:spLocks noGrp="1"/>
          </p:cNvSpPr>
          <p:nvPr>
            <p:ph type="title"/>
          </p:nvPr>
        </p:nvSpPr>
        <p:spPr>
          <a:xfrm>
            <a:off x="9321798" y="1737835"/>
            <a:ext cx="2850515" cy="505267"/>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FFFFFF"/>
                </a:solidFill>
                <a:latin typeface="Times New Roman" panose="02020603050405020304" pitchFamily="18" charset="0"/>
                <a:cs typeface="Times New Roman" panose="02020603050405020304" pitchFamily="18" charset="0"/>
              </a:rPr>
              <a:t>Introduction</a:t>
            </a:r>
            <a:endParaRPr sz="3200" dirty="0">
              <a:latin typeface="Times New Roman" panose="02020603050405020304" pitchFamily="18" charset="0"/>
              <a:cs typeface="Times New Roman" panose="02020603050405020304" pitchFamily="18" charset="0"/>
            </a:endParaRPr>
          </a:p>
        </p:txBody>
      </p:sp>
      <p:sp>
        <p:nvSpPr>
          <p:cNvPr id="6" name="object 6"/>
          <p:cNvSpPr txBox="1"/>
          <p:nvPr/>
        </p:nvSpPr>
        <p:spPr>
          <a:xfrm>
            <a:off x="9324020" y="2827523"/>
            <a:ext cx="4394201" cy="1544012"/>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FFFFFF"/>
                </a:solidFill>
                <a:latin typeface="Times New Roman" panose="02020603050405020304" pitchFamily="18" charset="0"/>
                <a:cs typeface="Times New Roman" panose="02020603050405020304" pitchFamily="18" charset="0"/>
              </a:rPr>
              <a:t>Problem Statement</a:t>
            </a:r>
            <a:endParaRPr sz="3200" dirty="0">
              <a:latin typeface="Times New Roman" panose="02020603050405020304" pitchFamily="18" charset="0"/>
              <a:cs typeface="Times New Roman" panose="02020603050405020304" pitchFamily="18" charset="0"/>
            </a:endParaRPr>
          </a:p>
          <a:p>
            <a:pPr>
              <a:lnSpc>
                <a:spcPct val="100000"/>
              </a:lnSpc>
              <a:spcBef>
                <a:spcPts val="40"/>
              </a:spcBef>
            </a:pPr>
            <a:endParaRPr sz="3550" dirty="0">
              <a:latin typeface="Times New Roman" panose="02020603050405020304" pitchFamily="18" charset="0"/>
              <a:cs typeface="Times New Roman" panose="02020603050405020304" pitchFamily="18" charset="0"/>
            </a:endParaRPr>
          </a:p>
          <a:p>
            <a:pPr marL="12700">
              <a:lnSpc>
                <a:spcPct val="100000"/>
              </a:lnSpc>
              <a:spcBef>
                <a:spcPts val="5"/>
              </a:spcBef>
            </a:pPr>
            <a:r>
              <a:rPr sz="3200" dirty="0">
                <a:solidFill>
                  <a:srgbClr val="FFFFFF"/>
                </a:solidFill>
                <a:latin typeface="Times New Roman" panose="02020603050405020304" pitchFamily="18" charset="0"/>
                <a:cs typeface="Times New Roman" panose="02020603050405020304" pitchFamily="18" charset="0"/>
              </a:rPr>
              <a:t>System Design</a:t>
            </a:r>
            <a:endParaRPr sz="32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9321799" y="4752215"/>
            <a:ext cx="6942455" cy="1149350"/>
          </a:xfrm>
          <a:prstGeom prst="rect">
            <a:avLst/>
          </a:prstGeom>
        </p:spPr>
        <p:txBody>
          <a:bodyPr vert="horz" wrap="square" lIns="0" tIns="12700" rIns="0" bIns="0" rtlCol="0">
            <a:spAutoFit/>
          </a:bodyPr>
          <a:lstStyle/>
          <a:p>
            <a:pPr marL="12700" marR="5080">
              <a:lnSpc>
                <a:spcPct val="115199"/>
              </a:lnSpc>
              <a:spcBef>
                <a:spcPts val="100"/>
              </a:spcBef>
            </a:pPr>
            <a:r>
              <a:rPr sz="3200" dirty="0">
                <a:solidFill>
                  <a:srgbClr val="FFFFFF"/>
                </a:solidFill>
                <a:latin typeface="Times New Roman" panose="02020603050405020304" pitchFamily="18" charset="0"/>
                <a:cs typeface="Times New Roman" panose="02020603050405020304" pitchFamily="18" charset="0"/>
              </a:rPr>
              <a:t>Preprocessing, Featuring Engineering and EDA  (Visualization)</a:t>
            </a:r>
            <a:endParaRPr sz="3200" dirty="0">
              <a:latin typeface="Times New Roman" panose="02020603050405020304" pitchFamily="18" charset="0"/>
              <a:cs typeface="Times New Roman" panose="02020603050405020304" pitchFamily="18" charset="0"/>
            </a:endParaRPr>
          </a:p>
        </p:txBody>
      </p:sp>
      <p:sp>
        <p:nvSpPr>
          <p:cNvPr id="8" name="object 8"/>
          <p:cNvSpPr txBox="1"/>
          <p:nvPr/>
        </p:nvSpPr>
        <p:spPr>
          <a:xfrm>
            <a:off x="9321799" y="6398211"/>
            <a:ext cx="6449695" cy="2787943"/>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FFFFFF"/>
                </a:solidFill>
                <a:latin typeface="Times New Roman" panose="02020603050405020304" pitchFamily="18" charset="0"/>
                <a:cs typeface="Times New Roman" panose="02020603050405020304" pitchFamily="18" charset="0"/>
              </a:rPr>
              <a:t>ML Classification Models</a:t>
            </a:r>
            <a:endParaRPr sz="3200" dirty="0">
              <a:latin typeface="Times New Roman" panose="02020603050405020304" pitchFamily="18" charset="0"/>
              <a:cs typeface="Times New Roman" panose="02020603050405020304" pitchFamily="18" charset="0"/>
            </a:endParaRPr>
          </a:p>
          <a:p>
            <a:pPr marL="12700" marR="5080">
              <a:lnSpc>
                <a:spcPts val="8240"/>
              </a:lnSpc>
              <a:spcBef>
                <a:spcPts val="735"/>
              </a:spcBef>
            </a:pPr>
            <a:r>
              <a:rPr sz="3200" dirty="0">
                <a:solidFill>
                  <a:srgbClr val="FFFFFF"/>
                </a:solidFill>
                <a:latin typeface="Times New Roman" panose="02020603050405020304" pitchFamily="18" charset="0"/>
                <a:cs typeface="Times New Roman" panose="02020603050405020304" pitchFamily="18" charset="0"/>
              </a:rPr>
              <a:t>Deployment- </a:t>
            </a:r>
            <a:r>
              <a:rPr sz="3200" dirty="0" err="1" smtClean="0">
                <a:solidFill>
                  <a:srgbClr val="FFFFFF"/>
                </a:solidFill>
                <a:latin typeface="Times New Roman" panose="02020603050405020304" pitchFamily="18" charset="0"/>
                <a:cs typeface="Times New Roman" panose="02020603050405020304" pitchFamily="18" charset="0"/>
              </a:rPr>
              <a:t>Streamlit</a:t>
            </a:r>
            <a:endParaRPr lang="en-IN" sz="3200" dirty="0" smtClean="0">
              <a:solidFill>
                <a:srgbClr val="FFFFFF"/>
              </a:solidFill>
              <a:latin typeface="Times New Roman" panose="02020603050405020304" pitchFamily="18" charset="0"/>
              <a:cs typeface="Times New Roman" panose="02020603050405020304" pitchFamily="18" charset="0"/>
            </a:endParaRPr>
          </a:p>
          <a:p>
            <a:pPr marL="12700" marR="5080">
              <a:lnSpc>
                <a:spcPts val="8240"/>
              </a:lnSpc>
              <a:spcBef>
                <a:spcPts val="735"/>
              </a:spcBef>
            </a:pPr>
            <a:r>
              <a:rPr sz="3200" dirty="0" smtClean="0">
                <a:solidFill>
                  <a:srgbClr val="FFFFFF"/>
                </a:solidFill>
                <a:latin typeface="Times New Roman" panose="02020603050405020304" pitchFamily="18" charset="0"/>
                <a:cs typeface="Times New Roman" panose="02020603050405020304" pitchFamily="18" charset="0"/>
              </a:rPr>
              <a:t> Conclusion</a:t>
            </a:r>
            <a:endParaRPr sz="3200" dirty="0">
              <a:latin typeface="Times New Roman" panose="02020603050405020304" pitchFamily="18" charset="0"/>
              <a:cs typeface="Times New Roman" panose="02020603050405020304" pitchFamily="18" charset="0"/>
            </a:endParaRPr>
          </a:p>
        </p:txBody>
      </p:sp>
      <p:sp>
        <p:nvSpPr>
          <p:cNvPr id="9" name="object 9"/>
          <p:cNvSpPr/>
          <p:nvPr/>
        </p:nvSpPr>
        <p:spPr>
          <a:xfrm>
            <a:off x="9144000" y="2518118"/>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0" name="object 10"/>
          <p:cNvSpPr/>
          <p:nvPr/>
        </p:nvSpPr>
        <p:spPr>
          <a:xfrm>
            <a:off x="9144000" y="3555639"/>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1" name="object 11"/>
          <p:cNvSpPr/>
          <p:nvPr/>
        </p:nvSpPr>
        <p:spPr>
          <a:xfrm>
            <a:off x="9144000" y="4593160"/>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2" name="object 12"/>
          <p:cNvSpPr/>
          <p:nvPr/>
        </p:nvSpPr>
        <p:spPr>
          <a:xfrm>
            <a:off x="9144000" y="6145735"/>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3" name="object 13"/>
          <p:cNvSpPr/>
          <p:nvPr/>
        </p:nvSpPr>
        <p:spPr>
          <a:xfrm>
            <a:off x="9144000" y="7183256"/>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4" name="object 14"/>
          <p:cNvSpPr/>
          <p:nvPr/>
        </p:nvSpPr>
        <p:spPr>
          <a:xfrm>
            <a:off x="9144000" y="8220778"/>
            <a:ext cx="7833995" cy="0"/>
          </a:xfrm>
          <a:custGeom>
            <a:avLst/>
            <a:gdLst/>
            <a:ahLst/>
            <a:cxnLst/>
            <a:rect l="l" t="t" r="r" b="b"/>
            <a:pathLst>
              <a:path w="7833994">
                <a:moveTo>
                  <a:pt x="0" y="0"/>
                </a:moveTo>
                <a:lnTo>
                  <a:pt x="7833493" y="0"/>
                </a:lnTo>
              </a:path>
            </a:pathLst>
          </a:custGeom>
          <a:ln w="9524">
            <a:solidFill>
              <a:srgbClr val="FF6946"/>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5" name="object 15"/>
          <p:cNvSpPr txBox="1"/>
          <p:nvPr/>
        </p:nvSpPr>
        <p:spPr>
          <a:xfrm>
            <a:off x="1016000" y="1383741"/>
            <a:ext cx="6375400" cy="259045"/>
          </a:xfrm>
          <a:prstGeom prst="rect">
            <a:avLst/>
          </a:prstGeom>
        </p:spPr>
        <p:txBody>
          <a:bodyPr vert="horz" wrap="square" lIns="0" tIns="12700" rIns="0" bIns="0" rtlCol="0">
            <a:spAutoFit/>
          </a:bodyPr>
          <a:lstStyle/>
          <a:p>
            <a:pPr marL="12700">
              <a:lnSpc>
                <a:spcPct val="100000"/>
              </a:lnSpc>
              <a:spcBef>
                <a:spcPts val="100"/>
              </a:spcBef>
            </a:pPr>
            <a:r>
              <a:rPr sz="1600" dirty="0">
                <a:solidFill>
                  <a:srgbClr val="FF6946"/>
                </a:solidFill>
                <a:latin typeface="Times New Roman" panose="02020603050405020304" pitchFamily="18" charset="0"/>
                <a:cs typeface="Times New Roman" panose="02020603050405020304" pitchFamily="18" charset="0"/>
              </a:rPr>
              <a:t>TELECOM CHURN PREDICTION</a:t>
            </a:r>
            <a:endParaRPr sz="16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1127" y="1354488"/>
            <a:ext cx="7833273" cy="936154"/>
          </a:xfrm>
          <a:prstGeom prst="rect">
            <a:avLst/>
          </a:prstGeom>
        </p:spPr>
        <p:txBody>
          <a:bodyPr vert="horz" wrap="square" lIns="0" tIns="12700" rIns="0" bIns="0" rtlCol="0">
            <a:spAutoFit/>
          </a:bodyPr>
          <a:lstStyle/>
          <a:p>
            <a:pPr marL="12700">
              <a:lnSpc>
                <a:spcPct val="100000"/>
              </a:lnSpc>
              <a:spcBef>
                <a:spcPts val="100"/>
              </a:spcBef>
            </a:pPr>
            <a:r>
              <a:rPr sz="6000" b="1" dirty="0">
                <a:latin typeface="Times New Roman" panose="02020603050405020304" pitchFamily="18" charset="0"/>
                <a:cs typeface="Times New Roman" panose="02020603050405020304" pitchFamily="18" charset="0"/>
              </a:rPr>
              <a:t>Introduction</a:t>
            </a:r>
          </a:p>
        </p:txBody>
      </p:sp>
      <p:sp>
        <p:nvSpPr>
          <p:cNvPr id="3" name="object 3"/>
          <p:cNvSpPr txBox="1"/>
          <p:nvPr/>
        </p:nvSpPr>
        <p:spPr>
          <a:xfrm>
            <a:off x="701126" y="1009079"/>
            <a:ext cx="5242473" cy="289823"/>
          </a:xfrm>
          <a:prstGeom prst="rect">
            <a:avLst/>
          </a:prstGeom>
        </p:spPr>
        <p:txBody>
          <a:bodyPr vert="horz" wrap="square" lIns="0" tIns="12700" rIns="0" bIns="0" rtlCol="0">
            <a:spAutoFit/>
          </a:bodyPr>
          <a:lstStyle/>
          <a:p>
            <a:pPr marL="12700">
              <a:lnSpc>
                <a:spcPct val="100000"/>
              </a:lnSpc>
              <a:spcBef>
                <a:spcPts val="100"/>
              </a:spcBef>
            </a:pPr>
            <a:r>
              <a:rPr dirty="0">
                <a:solidFill>
                  <a:srgbClr val="FF6946"/>
                </a:solidFill>
                <a:latin typeface="Times New Roman" panose="02020603050405020304" pitchFamily="18" charset="0"/>
                <a:cs typeface="Times New Roman" panose="02020603050405020304" pitchFamily="18" charset="0"/>
              </a:rPr>
              <a:t>TELECOM CHURN PREDICTION</a:t>
            </a:r>
            <a:endParaRPr dirty="0">
              <a:latin typeface="Times New Roman" panose="02020603050405020304" pitchFamily="18" charset="0"/>
              <a:cs typeface="Times New Roman" panose="02020603050405020304" pitchFamily="18" charset="0"/>
            </a:endParaRPr>
          </a:p>
        </p:txBody>
      </p:sp>
      <p:sp>
        <p:nvSpPr>
          <p:cNvPr id="4" name="object 4"/>
          <p:cNvSpPr txBox="1"/>
          <p:nvPr/>
        </p:nvSpPr>
        <p:spPr>
          <a:xfrm>
            <a:off x="1016000" y="2856186"/>
            <a:ext cx="16065500" cy="6872522"/>
          </a:xfrm>
          <a:prstGeom prst="rect">
            <a:avLst/>
          </a:prstGeom>
        </p:spPr>
        <p:txBody>
          <a:bodyPr vert="horz" wrap="square" lIns="0" tIns="12065" rIns="0" bIns="0" rtlCol="0">
            <a:spAutoFit/>
          </a:bodyPr>
          <a:lstStyle/>
          <a:p>
            <a:pPr marL="12700" marR="5715" algn="just">
              <a:lnSpc>
                <a:spcPct val="115900"/>
              </a:lnSpc>
              <a:spcBef>
                <a:spcPts val="95"/>
              </a:spcBef>
            </a:pPr>
            <a:r>
              <a:rPr sz="2750" dirty="0">
                <a:solidFill>
                  <a:srgbClr val="083173"/>
                </a:solidFill>
                <a:latin typeface="Times New Roman" panose="02020603050405020304" pitchFamily="18" charset="0"/>
                <a:cs typeface="Times New Roman" panose="02020603050405020304" pitchFamily="18" charset="0"/>
              </a:rPr>
              <a:t>Telecom companies are facing a growing challenge of customer churn, which refers to the process where a customer stops  doing business with a company. In the telecom industry, customer churn is a significant problem as acquiring new  customers is more expensive than retaining existing customers. This problem is exacerbated by the intense competition in  the telecom market, where customers have a wide range of options to choose from.</a:t>
            </a:r>
            <a:endParaRPr sz="2750" dirty="0">
              <a:latin typeface="Times New Roman" panose="02020603050405020304" pitchFamily="18" charset="0"/>
              <a:cs typeface="Times New Roman" panose="02020603050405020304" pitchFamily="18" charset="0"/>
            </a:endParaRPr>
          </a:p>
          <a:p>
            <a:pPr>
              <a:lnSpc>
                <a:spcPct val="100000"/>
              </a:lnSpc>
              <a:spcBef>
                <a:spcPts val="25"/>
              </a:spcBef>
            </a:pPr>
            <a:endParaRPr sz="3150" dirty="0">
              <a:latin typeface="Times New Roman" panose="02020603050405020304" pitchFamily="18" charset="0"/>
              <a:cs typeface="Times New Roman" panose="02020603050405020304" pitchFamily="18" charset="0"/>
            </a:endParaRPr>
          </a:p>
          <a:p>
            <a:pPr marL="12700" marR="5080" algn="just">
              <a:lnSpc>
                <a:spcPct val="115900"/>
              </a:lnSpc>
            </a:pPr>
            <a:r>
              <a:rPr sz="2750" dirty="0">
                <a:solidFill>
                  <a:srgbClr val="083173"/>
                </a:solidFill>
                <a:latin typeface="Times New Roman" panose="02020603050405020304" pitchFamily="18" charset="0"/>
                <a:cs typeface="Times New Roman" panose="02020603050405020304" pitchFamily="18" charset="0"/>
              </a:rPr>
              <a:t>Customer churn can have a significant impact on a telecom company's financial performance. Losing customers means a  loss of revenue. Therefore, reducing customer churn is essential for the telecom industry's success and long-term  profitability.</a:t>
            </a:r>
            <a:endParaRPr sz="2750" dirty="0">
              <a:latin typeface="Times New Roman" panose="02020603050405020304" pitchFamily="18" charset="0"/>
              <a:cs typeface="Times New Roman" panose="02020603050405020304" pitchFamily="18" charset="0"/>
            </a:endParaRPr>
          </a:p>
          <a:p>
            <a:pPr>
              <a:lnSpc>
                <a:spcPct val="100000"/>
              </a:lnSpc>
              <a:spcBef>
                <a:spcPts val="20"/>
              </a:spcBef>
            </a:pPr>
            <a:endParaRPr sz="3150" dirty="0">
              <a:latin typeface="Times New Roman" panose="02020603050405020304" pitchFamily="18" charset="0"/>
              <a:cs typeface="Times New Roman" panose="02020603050405020304" pitchFamily="18" charset="0"/>
            </a:endParaRPr>
          </a:p>
          <a:p>
            <a:pPr marL="12700" marR="5715" algn="just">
              <a:lnSpc>
                <a:spcPct val="115900"/>
              </a:lnSpc>
            </a:pPr>
            <a:r>
              <a:rPr sz="2750" dirty="0">
                <a:solidFill>
                  <a:srgbClr val="083173"/>
                </a:solidFill>
                <a:latin typeface="Times New Roman" panose="02020603050405020304" pitchFamily="18" charset="0"/>
                <a:cs typeface="Times New Roman" panose="02020603050405020304" pitchFamily="18" charset="0"/>
              </a:rPr>
              <a:t>We can tackle this issue, using machine learning and data analysis techniques to predict which customers are at high risk  of churn. By identifying these customers, companies can take proactive measures to retain them, such as offering  personalized promotions, improving customer service, and addressing their concerns. This approach can help telecom  companies reduce churn, increase customer satisfaction, and improve their overall business performance.</a:t>
            </a:r>
            <a:endParaRPr sz="2750" dirty="0">
              <a:latin typeface="Times New Roman" panose="02020603050405020304" pitchFamily="18" charset="0"/>
              <a:cs typeface="Times New Roman" panose="02020603050405020304" pitchFamily="18" charset="0"/>
            </a:endParaRPr>
          </a:p>
        </p:txBody>
      </p:sp>
      <p:sp>
        <p:nvSpPr>
          <p:cNvPr id="5" name="object 5"/>
          <p:cNvSpPr/>
          <p:nvPr/>
        </p:nvSpPr>
        <p:spPr>
          <a:xfrm>
            <a:off x="15328675" y="3788"/>
            <a:ext cx="2959735" cy="2853055"/>
          </a:xfrm>
          <a:custGeom>
            <a:avLst/>
            <a:gdLst/>
            <a:ahLst/>
            <a:cxnLst/>
            <a:rect l="l" t="t" r="r" b="b"/>
            <a:pathLst>
              <a:path w="2959734" h="2853055">
                <a:moveTo>
                  <a:pt x="0" y="0"/>
                </a:moveTo>
                <a:lnTo>
                  <a:pt x="2959317" y="0"/>
                </a:lnTo>
                <a:lnTo>
                  <a:pt x="2959317" y="2852820"/>
                </a:lnTo>
                <a:lnTo>
                  <a:pt x="0" y="0"/>
                </a:lnTo>
                <a:close/>
              </a:path>
            </a:pathLst>
          </a:custGeom>
          <a:solidFill>
            <a:srgbClr val="083173"/>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5585030" cy="10260337"/>
          </a:xfrm>
          <a:prstGeom prst="rect">
            <a:avLst/>
          </a:prstGeom>
        </p:spPr>
      </p:pic>
      <p:sp>
        <p:nvSpPr>
          <p:cNvPr id="3" name="object 3"/>
          <p:cNvSpPr/>
          <p:nvPr/>
        </p:nvSpPr>
        <p:spPr>
          <a:xfrm>
            <a:off x="15328675" y="3786"/>
            <a:ext cx="2959735" cy="2853055"/>
          </a:xfrm>
          <a:custGeom>
            <a:avLst/>
            <a:gdLst/>
            <a:ahLst/>
            <a:cxnLst/>
            <a:rect l="l" t="t" r="r" b="b"/>
            <a:pathLst>
              <a:path w="2959734" h="2853055">
                <a:moveTo>
                  <a:pt x="0" y="0"/>
                </a:moveTo>
                <a:lnTo>
                  <a:pt x="2959317" y="0"/>
                </a:lnTo>
                <a:lnTo>
                  <a:pt x="2959317" y="2852820"/>
                </a:lnTo>
                <a:lnTo>
                  <a:pt x="0" y="0"/>
                </a:lnTo>
                <a:close/>
              </a:path>
            </a:pathLst>
          </a:custGeom>
          <a:solidFill>
            <a:srgbClr val="083173"/>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4" name="object 4"/>
          <p:cNvSpPr txBox="1">
            <a:spLocks noGrp="1"/>
          </p:cNvSpPr>
          <p:nvPr>
            <p:ph type="title"/>
          </p:nvPr>
        </p:nvSpPr>
        <p:spPr>
          <a:xfrm>
            <a:off x="6019800" y="2091537"/>
            <a:ext cx="12458472" cy="1028487"/>
          </a:xfrm>
          <a:prstGeom prst="rect">
            <a:avLst/>
          </a:prstGeom>
        </p:spPr>
        <p:txBody>
          <a:bodyPr vert="horz" wrap="square" lIns="0" tIns="12700" rIns="0" bIns="0" rtlCol="0">
            <a:spAutoFit/>
          </a:bodyPr>
          <a:lstStyle/>
          <a:p>
            <a:pPr marL="12700">
              <a:lnSpc>
                <a:spcPct val="100000"/>
              </a:lnSpc>
              <a:spcBef>
                <a:spcPts val="100"/>
              </a:spcBef>
            </a:pPr>
            <a:r>
              <a:rPr sz="6600" b="1" dirty="0">
                <a:latin typeface="Times New Roman" panose="02020603050405020304" pitchFamily="18" charset="0"/>
                <a:cs typeface="Times New Roman" panose="02020603050405020304" pitchFamily="18" charset="0"/>
              </a:rPr>
              <a:t>Problem Statement</a:t>
            </a:r>
          </a:p>
        </p:txBody>
      </p:sp>
      <p:sp>
        <p:nvSpPr>
          <p:cNvPr id="5" name="object 5"/>
          <p:cNvSpPr txBox="1"/>
          <p:nvPr/>
        </p:nvSpPr>
        <p:spPr>
          <a:xfrm>
            <a:off x="6064366" y="1454462"/>
            <a:ext cx="4609872" cy="320601"/>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6946"/>
                </a:solidFill>
                <a:latin typeface="Times New Roman" panose="02020603050405020304" pitchFamily="18" charset="0"/>
                <a:cs typeface="Times New Roman" panose="02020603050405020304" pitchFamily="18" charset="0"/>
              </a:rPr>
              <a:t>TELECOM CHURN PREDICTION</a:t>
            </a:r>
            <a:endParaRPr sz="2000" dirty="0">
              <a:latin typeface="Times New Roman" panose="02020603050405020304" pitchFamily="18" charset="0"/>
              <a:cs typeface="Times New Roman" panose="02020603050405020304" pitchFamily="18" charset="0"/>
            </a:endParaRPr>
          </a:p>
        </p:txBody>
      </p:sp>
      <p:sp>
        <p:nvSpPr>
          <p:cNvPr id="6" name="object 6"/>
          <p:cNvSpPr txBox="1"/>
          <p:nvPr/>
        </p:nvSpPr>
        <p:spPr>
          <a:xfrm>
            <a:off x="6248400" y="4229100"/>
            <a:ext cx="10973435" cy="2997200"/>
          </a:xfrm>
          <a:prstGeom prst="rect">
            <a:avLst/>
          </a:prstGeom>
        </p:spPr>
        <p:txBody>
          <a:bodyPr vert="horz" wrap="square" lIns="0" tIns="12065" rIns="0" bIns="0" rtlCol="0">
            <a:spAutoFit/>
          </a:bodyPr>
          <a:lstStyle/>
          <a:p>
            <a:pPr marL="12700" marR="5080" indent="-635" algn="ctr">
              <a:lnSpc>
                <a:spcPct val="116100"/>
              </a:lnSpc>
              <a:spcBef>
                <a:spcPts val="95"/>
              </a:spcBef>
            </a:pPr>
            <a:r>
              <a:rPr sz="4200" dirty="0">
                <a:solidFill>
                  <a:srgbClr val="083173"/>
                </a:solidFill>
                <a:latin typeface="Times New Roman" panose="02020603050405020304" pitchFamily="18" charset="0"/>
                <a:cs typeface="Times New Roman" panose="02020603050405020304" pitchFamily="18" charset="0"/>
              </a:rPr>
              <a:t>"How can a telecom company reduce customer churn  rate and increase customer retention by identifying the  factors that contribute to churn and implementing  effective retention strategies?"</a:t>
            </a:r>
            <a:endParaRPr sz="4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538066" y="2047143"/>
            <a:ext cx="7275446" cy="7062469"/>
          </a:xfrm>
          <a:prstGeom prst="rect">
            <a:avLst/>
          </a:prstGeom>
        </p:spPr>
      </p:pic>
      <p:pic>
        <p:nvPicPr>
          <p:cNvPr id="3" name="object 3"/>
          <p:cNvPicPr/>
          <p:nvPr/>
        </p:nvPicPr>
        <p:blipFill>
          <a:blip r:embed="rId3" cstate="print"/>
          <a:stretch>
            <a:fillRect/>
          </a:stretch>
        </p:blipFill>
        <p:spPr>
          <a:xfrm>
            <a:off x="1066987" y="2363359"/>
            <a:ext cx="8293353" cy="6525142"/>
          </a:xfrm>
          <a:prstGeom prst="rect">
            <a:avLst/>
          </a:prstGeom>
        </p:spPr>
      </p:pic>
      <p:sp>
        <p:nvSpPr>
          <p:cNvPr id="4" name="object 4"/>
          <p:cNvSpPr txBox="1">
            <a:spLocks noGrp="1"/>
          </p:cNvSpPr>
          <p:nvPr>
            <p:ph type="title"/>
          </p:nvPr>
        </p:nvSpPr>
        <p:spPr>
          <a:xfrm>
            <a:off x="732214" y="625442"/>
            <a:ext cx="8628125" cy="843821"/>
          </a:xfrm>
          <a:prstGeom prst="rect">
            <a:avLst/>
          </a:prstGeom>
        </p:spPr>
        <p:txBody>
          <a:bodyPr vert="horz" wrap="square" lIns="0" tIns="12700" rIns="0" bIns="0" rtlCol="0">
            <a:spAutoFit/>
          </a:bodyPr>
          <a:lstStyle/>
          <a:p>
            <a:pPr marL="12700">
              <a:lnSpc>
                <a:spcPct val="100000"/>
              </a:lnSpc>
              <a:spcBef>
                <a:spcPts val="100"/>
              </a:spcBef>
            </a:pPr>
            <a:r>
              <a:rPr sz="5400" b="1" dirty="0">
                <a:latin typeface="Times New Roman" panose="02020603050405020304" pitchFamily="18" charset="0"/>
                <a:cs typeface="Times New Roman" panose="02020603050405020304" pitchFamily="18" charset="0"/>
              </a:rPr>
              <a:t>System Design</a:t>
            </a:r>
          </a:p>
        </p:txBody>
      </p:sp>
      <p:sp>
        <p:nvSpPr>
          <p:cNvPr id="5" name="object 5"/>
          <p:cNvSpPr/>
          <p:nvPr/>
        </p:nvSpPr>
        <p:spPr>
          <a:xfrm>
            <a:off x="9804075" y="1028759"/>
            <a:ext cx="0" cy="8506460"/>
          </a:xfrm>
          <a:custGeom>
            <a:avLst/>
            <a:gdLst/>
            <a:ahLst/>
            <a:cxnLst/>
            <a:rect l="l" t="t" r="r" b="b"/>
            <a:pathLst>
              <a:path h="8506460">
                <a:moveTo>
                  <a:pt x="0" y="0"/>
                </a:moveTo>
                <a:lnTo>
                  <a:pt x="0" y="8505934"/>
                </a:lnTo>
              </a:path>
            </a:pathLst>
          </a:custGeom>
          <a:ln w="38104">
            <a:solidFill>
              <a:srgbClr val="00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6" name="object 6"/>
          <p:cNvSpPr txBox="1"/>
          <p:nvPr/>
        </p:nvSpPr>
        <p:spPr>
          <a:xfrm>
            <a:off x="3967750" y="9265342"/>
            <a:ext cx="2491825" cy="536044"/>
          </a:xfrm>
          <a:prstGeom prst="rect">
            <a:avLst/>
          </a:prstGeom>
        </p:spPr>
        <p:txBody>
          <a:bodyPr vert="horz" wrap="square" lIns="0" tIns="12700" rIns="0" bIns="0" rtlCol="0">
            <a:spAutoFit/>
          </a:bodyPr>
          <a:lstStyle/>
          <a:p>
            <a:pPr marL="12700">
              <a:lnSpc>
                <a:spcPct val="100000"/>
              </a:lnSpc>
              <a:spcBef>
                <a:spcPts val="100"/>
              </a:spcBef>
            </a:pPr>
            <a:r>
              <a:rPr sz="3400" b="1" dirty="0">
                <a:solidFill>
                  <a:srgbClr val="083173"/>
                </a:solidFill>
                <a:latin typeface="Times New Roman" panose="02020603050405020304" pitchFamily="18" charset="0"/>
                <a:cs typeface="Times New Roman" panose="02020603050405020304" pitchFamily="18" charset="0"/>
              </a:rPr>
              <a:t>Backend</a:t>
            </a:r>
            <a:endParaRPr sz="3400" b="1" dirty="0">
              <a:latin typeface="Times New Roman" panose="02020603050405020304" pitchFamily="18" charset="0"/>
              <a:cs typeface="Times New Roman" panose="02020603050405020304" pitchFamily="18" charset="0"/>
            </a:endParaRPr>
          </a:p>
        </p:txBody>
      </p:sp>
      <p:sp>
        <p:nvSpPr>
          <p:cNvPr id="7" name="object 7"/>
          <p:cNvSpPr txBox="1"/>
          <p:nvPr/>
        </p:nvSpPr>
        <p:spPr>
          <a:xfrm>
            <a:off x="12760070" y="9265342"/>
            <a:ext cx="4469484" cy="536044"/>
          </a:xfrm>
          <a:prstGeom prst="rect">
            <a:avLst/>
          </a:prstGeom>
        </p:spPr>
        <p:txBody>
          <a:bodyPr vert="horz" wrap="square" lIns="0" tIns="12700" rIns="0" bIns="0" rtlCol="0">
            <a:spAutoFit/>
          </a:bodyPr>
          <a:lstStyle/>
          <a:p>
            <a:pPr marL="12700">
              <a:lnSpc>
                <a:spcPct val="100000"/>
              </a:lnSpc>
              <a:spcBef>
                <a:spcPts val="100"/>
              </a:spcBef>
            </a:pPr>
            <a:r>
              <a:rPr sz="3400" b="1" dirty="0">
                <a:solidFill>
                  <a:srgbClr val="083173"/>
                </a:solidFill>
                <a:latin typeface="Times New Roman" panose="02020603050405020304" pitchFamily="18" charset="0"/>
                <a:cs typeface="Times New Roman" panose="02020603050405020304" pitchFamily="18" charset="0"/>
              </a:rPr>
              <a:t>User Interface</a:t>
            </a:r>
            <a:endParaRPr sz="3400" b="1" dirty="0">
              <a:latin typeface="Times New Roman" panose="02020603050405020304" pitchFamily="18" charset="0"/>
              <a:cs typeface="Times New Roman" panose="02020603050405020304" pitchFamily="18" charset="0"/>
            </a:endParaRPr>
          </a:p>
        </p:txBody>
      </p:sp>
      <p:sp>
        <p:nvSpPr>
          <p:cNvPr id="8" name="object 8"/>
          <p:cNvSpPr/>
          <p:nvPr/>
        </p:nvSpPr>
        <p:spPr>
          <a:xfrm>
            <a:off x="16170692" y="3"/>
            <a:ext cx="2117725" cy="2041525"/>
          </a:xfrm>
          <a:custGeom>
            <a:avLst/>
            <a:gdLst/>
            <a:ahLst/>
            <a:cxnLst/>
            <a:rect l="l" t="t" r="r" b="b"/>
            <a:pathLst>
              <a:path w="2117725" h="2041525">
                <a:moveTo>
                  <a:pt x="0" y="0"/>
                </a:moveTo>
                <a:lnTo>
                  <a:pt x="2117274" y="0"/>
                </a:lnTo>
                <a:lnTo>
                  <a:pt x="2117274" y="2041079"/>
                </a:lnTo>
                <a:lnTo>
                  <a:pt x="0" y="0"/>
                </a:lnTo>
                <a:close/>
              </a:path>
            </a:pathLst>
          </a:custGeom>
          <a:solidFill>
            <a:srgbClr val="083173"/>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74820" y="1016000"/>
            <a:ext cx="18398980" cy="843821"/>
          </a:xfrm>
          <a:prstGeom prst="rect">
            <a:avLst/>
          </a:prstGeom>
        </p:spPr>
        <p:txBody>
          <a:bodyPr vert="horz" wrap="square" lIns="0" tIns="12700" rIns="0" bIns="0" rtlCol="0">
            <a:spAutoFit/>
          </a:bodyPr>
          <a:lstStyle/>
          <a:p>
            <a:pPr marL="12700">
              <a:lnSpc>
                <a:spcPct val="100000"/>
              </a:lnSpc>
              <a:spcBef>
                <a:spcPts val="100"/>
              </a:spcBef>
            </a:pPr>
            <a:r>
              <a:rPr sz="5400" dirty="0">
                <a:solidFill>
                  <a:srgbClr val="FFFFFF"/>
                </a:solidFill>
                <a:latin typeface="Times New Roman" panose="02020603050405020304" pitchFamily="18" charset="0"/>
                <a:cs typeface="Times New Roman" panose="02020603050405020304" pitchFamily="18" charset="0"/>
              </a:rPr>
              <a:t>Preprocessing, Featuring Engineering and EDA (Visualization)</a:t>
            </a:r>
            <a:endParaRPr sz="5400">
              <a:latin typeface="Times New Roman" panose="02020603050405020304" pitchFamily="18" charset="0"/>
              <a:cs typeface="Times New Roman" panose="02020603050405020304" pitchFamily="18" charset="0"/>
            </a:endParaRPr>
          </a:p>
        </p:txBody>
      </p:sp>
      <p:sp>
        <p:nvSpPr>
          <p:cNvPr id="3" name="object 3"/>
          <p:cNvSpPr txBox="1"/>
          <p:nvPr/>
        </p:nvSpPr>
        <p:spPr>
          <a:xfrm>
            <a:off x="574820" y="435202"/>
            <a:ext cx="4911580" cy="335989"/>
          </a:xfrm>
          <a:prstGeom prst="rect">
            <a:avLst/>
          </a:prstGeom>
        </p:spPr>
        <p:txBody>
          <a:bodyPr vert="horz" wrap="square" lIns="0" tIns="12700" rIns="0" bIns="0" rtlCol="0">
            <a:spAutoFit/>
          </a:bodyPr>
          <a:lstStyle/>
          <a:p>
            <a:pPr marL="12700">
              <a:lnSpc>
                <a:spcPct val="100000"/>
              </a:lnSpc>
              <a:spcBef>
                <a:spcPts val="100"/>
              </a:spcBef>
            </a:pPr>
            <a:r>
              <a:rPr sz="2100" dirty="0">
                <a:solidFill>
                  <a:srgbClr val="FFFFFF"/>
                </a:solidFill>
                <a:latin typeface="Times New Roman" panose="02020603050405020304" pitchFamily="18" charset="0"/>
                <a:cs typeface="Times New Roman" panose="02020603050405020304" pitchFamily="18" charset="0"/>
              </a:rPr>
              <a:t>TELECOM CHURN PREDICTION</a:t>
            </a:r>
            <a:endParaRPr sz="2100" dirty="0">
              <a:latin typeface="Times New Roman" panose="02020603050405020304" pitchFamily="18" charset="0"/>
              <a:cs typeface="Times New Roman" panose="02020603050405020304" pitchFamily="18" charset="0"/>
            </a:endParaRPr>
          </a:p>
        </p:txBody>
      </p:sp>
      <p:sp>
        <p:nvSpPr>
          <p:cNvPr id="4" name="object 4"/>
          <p:cNvSpPr txBox="1"/>
          <p:nvPr/>
        </p:nvSpPr>
        <p:spPr>
          <a:xfrm>
            <a:off x="574820" y="2833610"/>
            <a:ext cx="2414156" cy="612988"/>
          </a:xfrm>
          <a:prstGeom prst="rect">
            <a:avLst/>
          </a:prstGeom>
        </p:spPr>
        <p:txBody>
          <a:bodyPr vert="horz" wrap="square" lIns="0" tIns="12700" rIns="0" bIns="0" rtlCol="0">
            <a:spAutoFit/>
          </a:bodyPr>
          <a:lstStyle/>
          <a:p>
            <a:pPr marL="12700">
              <a:lnSpc>
                <a:spcPct val="100000"/>
              </a:lnSpc>
              <a:spcBef>
                <a:spcPts val="100"/>
              </a:spcBef>
            </a:pPr>
            <a:r>
              <a:rPr sz="3900" dirty="0">
                <a:solidFill>
                  <a:srgbClr val="083173"/>
                </a:solidFill>
                <a:latin typeface="Times New Roman" panose="02020603050405020304" pitchFamily="18" charset="0"/>
                <a:cs typeface="Times New Roman" panose="02020603050405020304" pitchFamily="18" charset="0"/>
              </a:rPr>
              <a:t>Raw Data:-</a:t>
            </a:r>
            <a:endParaRPr sz="39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1211711" y="1824751"/>
            <a:ext cx="171450" cy="171449"/>
          </a:xfrm>
          <a:prstGeom prst="rect">
            <a:avLst/>
          </a:prstGeom>
        </p:spPr>
      </p:pic>
      <p:pic>
        <p:nvPicPr>
          <p:cNvPr id="5" name="object 5"/>
          <p:cNvPicPr/>
          <p:nvPr/>
        </p:nvPicPr>
        <p:blipFill>
          <a:blip r:embed="rId3" cstate="print"/>
          <a:stretch>
            <a:fillRect/>
          </a:stretch>
        </p:blipFill>
        <p:spPr>
          <a:xfrm>
            <a:off x="1211711" y="3196351"/>
            <a:ext cx="171450" cy="171449"/>
          </a:xfrm>
          <a:prstGeom prst="rect">
            <a:avLst/>
          </a:prstGeom>
        </p:spPr>
      </p:pic>
      <p:pic>
        <p:nvPicPr>
          <p:cNvPr id="6" name="object 6"/>
          <p:cNvPicPr/>
          <p:nvPr/>
        </p:nvPicPr>
        <p:blipFill>
          <a:blip r:embed="rId4" cstate="print"/>
          <a:stretch>
            <a:fillRect/>
          </a:stretch>
        </p:blipFill>
        <p:spPr>
          <a:xfrm>
            <a:off x="1211711" y="4567951"/>
            <a:ext cx="171450" cy="171449"/>
          </a:xfrm>
          <a:prstGeom prst="rect">
            <a:avLst/>
          </a:prstGeom>
        </p:spPr>
      </p:pic>
      <p:sp>
        <p:nvSpPr>
          <p:cNvPr id="7" name="object 7"/>
          <p:cNvSpPr txBox="1"/>
          <p:nvPr/>
        </p:nvSpPr>
        <p:spPr>
          <a:xfrm>
            <a:off x="896260" y="342900"/>
            <a:ext cx="15799435" cy="5138329"/>
          </a:xfrm>
          <a:prstGeom prst="rect">
            <a:avLst/>
          </a:prstGeom>
        </p:spPr>
        <p:txBody>
          <a:bodyPr vert="horz" wrap="square" lIns="0" tIns="104139" rIns="0" bIns="0" rtlCol="0">
            <a:spAutoFit/>
          </a:bodyPr>
          <a:lstStyle/>
          <a:p>
            <a:pPr marL="12700">
              <a:lnSpc>
                <a:spcPct val="100000"/>
              </a:lnSpc>
              <a:spcBef>
                <a:spcPts val="819"/>
              </a:spcBef>
            </a:pPr>
            <a:r>
              <a:rPr sz="3600" dirty="0">
                <a:solidFill>
                  <a:srgbClr val="083173"/>
                </a:solidFill>
                <a:latin typeface="Times New Roman" panose="02020603050405020304" pitchFamily="18" charset="0"/>
                <a:cs typeface="Times New Roman" panose="02020603050405020304" pitchFamily="18" charset="0"/>
              </a:rPr>
              <a:t>Preprocessing</a:t>
            </a:r>
            <a:r>
              <a:rPr sz="3600" dirty="0" smtClean="0">
                <a:solidFill>
                  <a:srgbClr val="083173"/>
                </a:solidFill>
                <a:latin typeface="Times New Roman" panose="02020603050405020304" pitchFamily="18" charset="0"/>
                <a:cs typeface="Times New Roman" panose="02020603050405020304" pitchFamily="18" charset="0"/>
              </a:rPr>
              <a:t>:-</a:t>
            </a:r>
            <a:endParaRPr lang="en-IN" sz="3600" dirty="0" smtClean="0">
              <a:solidFill>
                <a:srgbClr val="083173"/>
              </a:solidFill>
              <a:latin typeface="Times New Roman" panose="02020603050405020304" pitchFamily="18" charset="0"/>
              <a:cs typeface="Times New Roman" panose="02020603050405020304" pitchFamily="18" charset="0"/>
            </a:endParaRPr>
          </a:p>
          <a:p>
            <a:pPr marL="12700">
              <a:lnSpc>
                <a:spcPct val="100000"/>
              </a:lnSpc>
              <a:spcBef>
                <a:spcPts val="819"/>
              </a:spcBef>
            </a:pPr>
            <a:endParaRPr sz="3600" dirty="0">
              <a:latin typeface="Times New Roman" panose="02020603050405020304" pitchFamily="18" charset="0"/>
              <a:cs typeface="Times New Roman" panose="02020603050405020304" pitchFamily="18" charset="0"/>
            </a:endParaRPr>
          </a:p>
          <a:p>
            <a:pPr marL="854075" marR="5080">
              <a:lnSpc>
                <a:spcPct val="115399"/>
              </a:lnSpc>
              <a:tabLst>
                <a:tab pos="2173605" algn="l"/>
                <a:tab pos="4225925" algn="l"/>
                <a:tab pos="6621145" algn="l"/>
                <a:tab pos="8718550" algn="l"/>
                <a:tab pos="11017885" algn="l"/>
                <a:tab pos="13413105" algn="l"/>
                <a:tab pos="15413355" algn="l"/>
              </a:tabLst>
            </a:pPr>
            <a:r>
              <a:rPr sz="3600" dirty="0">
                <a:solidFill>
                  <a:srgbClr val="083173"/>
                </a:solidFill>
                <a:latin typeface="Times New Roman" panose="02020603050405020304" pitchFamily="18" charset="0"/>
                <a:cs typeface="Times New Roman" panose="02020603050405020304" pitchFamily="18" charset="0"/>
              </a:rPr>
              <a:t>Label	Encoding	categorical	variables:	converting	categorical	</a:t>
            </a:r>
            <a:r>
              <a:rPr sz="3600" dirty="0" smtClean="0">
                <a:solidFill>
                  <a:srgbClr val="083173"/>
                </a:solidFill>
                <a:latin typeface="Times New Roman" panose="02020603050405020304" pitchFamily="18" charset="0"/>
                <a:cs typeface="Times New Roman" panose="02020603050405020304" pitchFamily="18" charset="0"/>
              </a:rPr>
              <a:t>variables</a:t>
            </a:r>
            <a:r>
              <a:rPr lang="en-IN" sz="3600" dirty="0" smtClean="0">
                <a:solidFill>
                  <a:srgbClr val="083173"/>
                </a:solidFill>
                <a:latin typeface="Times New Roman" panose="02020603050405020304" pitchFamily="18" charset="0"/>
                <a:cs typeface="Times New Roman" panose="02020603050405020304" pitchFamily="18" charset="0"/>
              </a:rPr>
              <a:t> </a:t>
            </a:r>
            <a:r>
              <a:rPr sz="3600" dirty="0" smtClean="0">
                <a:solidFill>
                  <a:srgbClr val="083173"/>
                </a:solidFill>
                <a:latin typeface="Times New Roman" panose="02020603050405020304" pitchFamily="18" charset="0"/>
                <a:cs typeface="Times New Roman" panose="02020603050405020304" pitchFamily="18" charset="0"/>
              </a:rPr>
              <a:t>to  </a:t>
            </a:r>
            <a:r>
              <a:rPr sz="3600" dirty="0">
                <a:solidFill>
                  <a:srgbClr val="083173"/>
                </a:solidFill>
                <a:latin typeface="Times New Roman" panose="02020603050405020304" pitchFamily="18" charset="0"/>
                <a:cs typeface="Times New Roman" panose="02020603050405020304" pitchFamily="18" charset="0"/>
              </a:rPr>
              <a:t>numerical representation that can be used in machine learning models.</a:t>
            </a:r>
            <a:endParaRPr sz="3600" dirty="0">
              <a:latin typeface="Times New Roman" panose="02020603050405020304" pitchFamily="18" charset="0"/>
              <a:cs typeface="Times New Roman" panose="02020603050405020304" pitchFamily="18" charset="0"/>
            </a:endParaRPr>
          </a:p>
          <a:p>
            <a:pPr marL="854075" marR="11430">
              <a:lnSpc>
                <a:spcPct val="115399"/>
              </a:lnSpc>
            </a:pPr>
            <a:r>
              <a:rPr sz="3600" dirty="0">
                <a:solidFill>
                  <a:srgbClr val="083173"/>
                </a:solidFill>
                <a:latin typeface="Times New Roman" panose="02020603050405020304" pitchFamily="18" charset="0"/>
                <a:cs typeface="Times New Roman" panose="02020603050405020304" pitchFamily="18" charset="0"/>
              </a:rPr>
              <a:t>Data normalization or scaling: transforming the data to a common scale to avoid  bias towards features with higher magnitude. Eg:- MinMaxScalar</a:t>
            </a:r>
            <a:endParaRPr sz="3600" dirty="0">
              <a:latin typeface="Times New Roman" panose="02020603050405020304" pitchFamily="18" charset="0"/>
              <a:cs typeface="Times New Roman" panose="02020603050405020304" pitchFamily="18" charset="0"/>
            </a:endParaRPr>
          </a:p>
          <a:p>
            <a:pPr marL="854075" marR="6350">
              <a:lnSpc>
                <a:spcPct val="115399"/>
              </a:lnSpc>
            </a:pPr>
            <a:r>
              <a:rPr sz="3600" dirty="0">
                <a:solidFill>
                  <a:srgbClr val="083173"/>
                </a:solidFill>
                <a:latin typeface="Times New Roman" panose="02020603050405020304" pitchFamily="18" charset="0"/>
                <a:cs typeface="Times New Roman" panose="02020603050405020304" pitchFamily="18" charset="0"/>
              </a:rPr>
              <a:t>Handling inconsistency in columns, eg:- Target column: RandomOverSampler  technique is used to balance the class distribution of the target column</a:t>
            </a:r>
            <a:endParaRPr sz="3600" dirty="0">
              <a:latin typeface="Times New Roman" panose="02020603050405020304" pitchFamily="18" charset="0"/>
              <a:cs typeface="Times New Roman" panose="02020603050405020304" pitchFamily="18" charset="0"/>
            </a:endParaRPr>
          </a:p>
        </p:txBody>
      </p:sp>
      <p:sp>
        <p:nvSpPr>
          <p:cNvPr id="8" name="object 8"/>
          <p:cNvSpPr/>
          <p:nvPr/>
        </p:nvSpPr>
        <p:spPr>
          <a:xfrm>
            <a:off x="16170693" y="1"/>
            <a:ext cx="2117725" cy="2041525"/>
          </a:xfrm>
          <a:custGeom>
            <a:avLst/>
            <a:gdLst/>
            <a:ahLst/>
            <a:cxnLst/>
            <a:rect l="l" t="t" r="r" b="b"/>
            <a:pathLst>
              <a:path w="2117725" h="2041525">
                <a:moveTo>
                  <a:pt x="0" y="0"/>
                </a:moveTo>
                <a:lnTo>
                  <a:pt x="2117273" y="0"/>
                </a:lnTo>
                <a:lnTo>
                  <a:pt x="2117273" y="2041078"/>
                </a:lnTo>
                <a:lnTo>
                  <a:pt x="0" y="0"/>
                </a:lnTo>
                <a:close/>
              </a:path>
            </a:pathLst>
          </a:custGeom>
          <a:solidFill>
            <a:srgbClr val="083173"/>
          </a:solidFill>
        </p:spPr>
        <p:txBody>
          <a:bodyPr wrap="square" lIns="0" tIns="0" rIns="0" bIns="0" rtlCol="0"/>
          <a:lstStyle/>
          <a:p>
            <a:endParaRPr/>
          </a:p>
        </p:txBody>
      </p:sp>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5318" t="37333" r="52137" b="8000"/>
          <a:stretch/>
        </p:blipFill>
        <p:spPr>
          <a:xfrm>
            <a:off x="1828800" y="5481229"/>
            <a:ext cx="6147669" cy="4500972"/>
          </a:xfrm>
          <a:prstGeom prst="rect">
            <a:avLst/>
          </a:prstGeom>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4072" t="37729" r="51231" b="9720"/>
          <a:stretch/>
        </p:blipFill>
        <p:spPr>
          <a:xfrm>
            <a:off x="9094386" y="5588899"/>
            <a:ext cx="6483391" cy="4285631"/>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85898" y="2552700"/>
            <a:ext cx="171450" cy="171449"/>
          </a:xfrm>
          <a:prstGeom prst="rect">
            <a:avLst/>
          </a:prstGeom>
        </p:spPr>
      </p:pic>
      <p:pic>
        <p:nvPicPr>
          <p:cNvPr id="3" name="object 3"/>
          <p:cNvPicPr/>
          <p:nvPr/>
        </p:nvPicPr>
        <p:blipFill>
          <a:blip r:embed="rId3" cstate="print"/>
          <a:stretch>
            <a:fillRect/>
          </a:stretch>
        </p:blipFill>
        <p:spPr>
          <a:xfrm>
            <a:off x="1466849" y="5295900"/>
            <a:ext cx="171450" cy="171449"/>
          </a:xfrm>
          <a:prstGeom prst="rect">
            <a:avLst/>
          </a:prstGeom>
        </p:spPr>
      </p:pic>
      <p:pic>
        <p:nvPicPr>
          <p:cNvPr id="4" name="object 4"/>
          <p:cNvPicPr/>
          <p:nvPr/>
        </p:nvPicPr>
        <p:blipFill>
          <a:blip r:embed="rId4" cstate="print"/>
          <a:stretch>
            <a:fillRect/>
          </a:stretch>
        </p:blipFill>
        <p:spPr>
          <a:xfrm>
            <a:off x="1466849" y="6667500"/>
            <a:ext cx="171450" cy="171448"/>
          </a:xfrm>
          <a:prstGeom prst="rect">
            <a:avLst/>
          </a:prstGeom>
        </p:spPr>
      </p:pic>
      <p:sp>
        <p:nvSpPr>
          <p:cNvPr id="5" name="object 5"/>
          <p:cNvSpPr txBox="1"/>
          <p:nvPr/>
        </p:nvSpPr>
        <p:spPr>
          <a:xfrm>
            <a:off x="1066800" y="876300"/>
            <a:ext cx="16357600" cy="7611313"/>
          </a:xfrm>
          <a:prstGeom prst="rect">
            <a:avLst/>
          </a:prstGeom>
        </p:spPr>
        <p:txBody>
          <a:bodyPr vert="horz" wrap="square" lIns="0" tIns="104139" rIns="0" bIns="0" rtlCol="0">
            <a:spAutoFit/>
          </a:bodyPr>
          <a:lstStyle/>
          <a:p>
            <a:pPr marL="12700">
              <a:lnSpc>
                <a:spcPct val="100000"/>
              </a:lnSpc>
              <a:spcBef>
                <a:spcPts val="819"/>
              </a:spcBef>
            </a:pPr>
            <a:r>
              <a:rPr sz="3900" dirty="0">
                <a:solidFill>
                  <a:srgbClr val="083173"/>
                </a:solidFill>
                <a:latin typeface="Times New Roman" panose="02020603050405020304" pitchFamily="18" charset="0"/>
                <a:cs typeface="Times New Roman" panose="02020603050405020304" pitchFamily="18" charset="0"/>
              </a:rPr>
              <a:t>Feature Engineering</a:t>
            </a:r>
            <a:r>
              <a:rPr sz="3900" dirty="0" smtClean="0">
                <a:solidFill>
                  <a:srgbClr val="083173"/>
                </a:solidFill>
                <a:latin typeface="Times New Roman" panose="02020603050405020304" pitchFamily="18" charset="0"/>
                <a:cs typeface="Times New Roman" panose="02020603050405020304" pitchFamily="18" charset="0"/>
              </a:rPr>
              <a:t>:-</a:t>
            </a:r>
            <a:endParaRPr lang="en-IN" sz="3900" dirty="0" smtClean="0">
              <a:solidFill>
                <a:srgbClr val="083173"/>
              </a:solidFill>
              <a:latin typeface="Times New Roman" panose="02020603050405020304" pitchFamily="18" charset="0"/>
              <a:cs typeface="Times New Roman" panose="02020603050405020304" pitchFamily="18" charset="0"/>
            </a:endParaRPr>
          </a:p>
          <a:p>
            <a:pPr marL="12700">
              <a:lnSpc>
                <a:spcPct val="100000"/>
              </a:lnSpc>
              <a:spcBef>
                <a:spcPts val="819"/>
              </a:spcBef>
            </a:pPr>
            <a:endParaRPr lang="en-IN" sz="3900" dirty="0" smtClean="0">
              <a:solidFill>
                <a:srgbClr val="083173"/>
              </a:solidFill>
              <a:latin typeface="Times New Roman" panose="02020603050405020304" pitchFamily="18" charset="0"/>
              <a:cs typeface="Times New Roman" panose="02020603050405020304" pitchFamily="18" charset="0"/>
            </a:endParaRPr>
          </a:p>
          <a:p>
            <a:pPr marL="854710" marR="5080" indent="-635">
              <a:lnSpc>
                <a:spcPct val="115399"/>
              </a:lnSpc>
            </a:pPr>
            <a:r>
              <a:rPr sz="3900" dirty="0" smtClean="0">
                <a:solidFill>
                  <a:srgbClr val="083173"/>
                </a:solidFill>
                <a:latin typeface="Times New Roman" panose="02020603050405020304" pitchFamily="18" charset="0"/>
                <a:cs typeface="Times New Roman" panose="02020603050405020304" pitchFamily="18" charset="0"/>
              </a:rPr>
              <a:t>Creation </a:t>
            </a:r>
            <a:r>
              <a:rPr sz="3900" dirty="0">
                <a:solidFill>
                  <a:srgbClr val="083173"/>
                </a:solidFill>
                <a:latin typeface="Times New Roman" panose="02020603050405020304" pitchFamily="18" charset="0"/>
                <a:cs typeface="Times New Roman" panose="02020603050405020304" pitchFamily="18" charset="0"/>
              </a:rPr>
              <a:t>of new features from the existing features:-  train['MonthlyChargesPerTenure'] = train['MonthlyCharges'] / train['tenure']  train['TotalChargesPerTenure'] = train['TotalCharges'] / train['tenure']</a:t>
            </a:r>
            <a:endParaRPr sz="3900" dirty="0">
              <a:latin typeface="Times New Roman" panose="02020603050405020304" pitchFamily="18" charset="0"/>
              <a:cs typeface="Times New Roman" panose="02020603050405020304" pitchFamily="18" charset="0"/>
            </a:endParaRPr>
          </a:p>
          <a:p>
            <a:pPr>
              <a:lnSpc>
                <a:spcPct val="100000"/>
              </a:lnSpc>
              <a:spcBef>
                <a:spcPts val="20"/>
              </a:spcBef>
            </a:pPr>
            <a:endParaRPr sz="5050" dirty="0">
              <a:latin typeface="Times New Roman" panose="02020603050405020304" pitchFamily="18" charset="0"/>
              <a:cs typeface="Times New Roman" panose="02020603050405020304" pitchFamily="18" charset="0"/>
            </a:endParaRPr>
          </a:p>
          <a:p>
            <a:pPr marL="854075">
              <a:lnSpc>
                <a:spcPct val="100000"/>
              </a:lnSpc>
            </a:pPr>
            <a:r>
              <a:rPr sz="3900" dirty="0">
                <a:solidFill>
                  <a:srgbClr val="083173"/>
                </a:solidFill>
                <a:latin typeface="Times New Roman" panose="02020603050405020304" pitchFamily="18" charset="0"/>
                <a:cs typeface="Times New Roman" panose="02020603050405020304" pitchFamily="18" charset="0"/>
              </a:rPr>
              <a:t>Feature Selection:- Selecting top 10 highly correlated features using Chi2</a:t>
            </a:r>
            <a:endParaRPr sz="3900" dirty="0">
              <a:latin typeface="Times New Roman" panose="02020603050405020304" pitchFamily="18" charset="0"/>
              <a:cs typeface="Times New Roman" panose="02020603050405020304" pitchFamily="18" charset="0"/>
            </a:endParaRPr>
          </a:p>
          <a:p>
            <a:pPr>
              <a:lnSpc>
                <a:spcPct val="100000"/>
              </a:lnSpc>
              <a:spcBef>
                <a:spcPts val="30"/>
              </a:spcBef>
            </a:pPr>
            <a:endParaRPr sz="4450" dirty="0">
              <a:latin typeface="Times New Roman" panose="02020603050405020304" pitchFamily="18" charset="0"/>
              <a:cs typeface="Times New Roman" panose="02020603050405020304" pitchFamily="18" charset="0"/>
            </a:endParaRPr>
          </a:p>
          <a:p>
            <a:pPr marL="854075" marR="464820">
              <a:lnSpc>
                <a:spcPct val="115399"/>
              </a:lnSpc>
            </a:pPr>
            <a:r>
              <a:rPr sz="3900" dirty="0">
                <a:solidFill>
                  <a:srgbClr val="083173"/>
                </a:solidFill>
                <a:latin typeface="Times New Roman" panose="02020603050405020304" pitchFamily="18" charset="0"/>
                <a:cs typeface="Times New Roman" panose="02020603050405020304" pitchFamily="18" charset="0"/>
              </a:rPr>
              <a:t>So the Final 10 features are:- [tenure, OnlineSecurity, OnlineBackup,  DeviceProtection, TechSupport, Contract, MonthlyCharges, TotalCharges,  MonthlyChargesPerTenure, TotalChargesPerTenure]</a:t>
            </a:r>
            <a:endParaRPr sz="39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364111" y="2324100"/>
            <a:ext cx="171450" cy="171449"/>
          </a:xfrm>
          <a:prstGeom prst="rect">
            <a:avLst/>
          </a:prstGeom>
        </p:spPr>
      </p:pic>
      <p:sp>
        <p:nvSpPr>
          <p:cNvPr id="3" name="object 3"/>
          <p:cNvSpPr txBox="1"/>
          <p:nvPr/>
        </p:nvSpPr>
        <p:spPr>
          <a:xfrm>
            <a:off x="990600" y="696732"/>
            <a:ext cx="15798165" cy="5193728"/>
          </a:xfrm>
          <a:prstGeom prst="rect">
            <a:avLst/>
          </a:prstGeom>
        </p:spPr>
        <p:txBody>
          <a:bodyPr vert="horz" wrap="square" lIns="0" tIns="104139" rIns="0" bIns="0" rtlCol="0">
            <a:spAutoFit/>
          </a:bodyPr>
          <a:lstStyle/>
          <a:p>
            <a:pPr marL="12700" algn="just">
              <a:lnSpc>
                <a:spcPct val="100000"/>
              </a:lnSpc>
              <a:spcBef>
                <a:spcPts val="819"/>
              </a:spcBef>
            </a:pPr>
            <a:r>
              <a:rPr sz="3600" dirty="0">
                <a:solidFill>
                  <a:srgbClr val="083173"/>
                </a:solidFill>
                <a:latin typeface="Times New Roman" panose="02020603050405020304" pitchFamily="18" charset="0"/>
                <a:cs typeface="Times New Roman" panose="02020603050405020304" pitchFamily="18" charset="0"/>
              </a:rPr>
              <a:t>Exploratory Data Analysis and Visualization</a:t>
            </a:r>
            <a:r>
              <a:rPr sz="3600" dirty="0" smtClean="0">
                <a:solidFill>
                  <a:srgbClr val="083173"/>
                </a:solidFill>
                <a:latin typeface="Times New Roman" panose="02020603050405020304" pitchFamily="18" charset="0"/>
                <a:cs typeface="Times New Roman" panose="02020603050405020304" pitchFamily="18" charset="0"/>
              </a:rPr>
              <a:t>:-</a:t>
            </a:r>
            <a:endParaRPr lang="en-IN" sz="3600" dirty="0" smtClean="0">
              <a:solidFill>
                <a:srgbClr val="083173"/>
              </a:solidFill>
              <a:latin typeface="Times New Roman" panose="02020603050405020304" pitchFamily="18" charset="0"/>
              <a:cs typeface="Times New Roman" panose="02020603050405020304" pitchFamily="18" charset="0"/>
            </a:endParaRPr>
          </a:p>
          <a:p>
            <a:pPr marL="12700" algn="just">
              <a:lnSpc>
                <a:spcPct val="100000"/>
              </a:lnSpc>
              <a:spcBef>
                <a:spcPts val="819"/>
              </a:spcBef>
            </a:pPr>
            <a:endParaRPr sz="3600" dirty="0">
              <a:latin typeface="Times New Roman" panose="02020603050405020304" pitchFamily="18" charset="0"/>
              <a:cs typeface="Times New Roman" panose="02020603050405020304" pitchFamily="18" charset="0"/>
            </a:endParaRPr>
          </a:p>
          <a:p>
            <a:r>
              <a:rPr lang="en-GB" sz="3600" dirty="0" smtClean="0"/>
              <a:t>        </a:t>
            </a:r>
            <a:r>
              <a:rPr lang="en-GB" sz="3600" dirty="0" smtClean="0">
                <a:solidFill>
                  <a:schemeClr val="tx2"/>
                </a:solidFill>
                <a:latin typeface="Times New Roman" panose="02020603050405020304" pitchFamily="18" charset="0"/>
                <a:cs typeface="Times New Roman" panose="02020603050405020304" pitchFamily="18" charset="0"/>
              </a:rPr>
              <a:t>Summarize </a:t>
            </a:r>
            <a:r>
              <a:rPr lang="en-GB" sz="3600" dirty="0">
                <a:solidFill>
                  <a:schemeClr val="tx2"/>
                </a:solidFill>
                <a:latin typeface="Times New Roman" panose="02020603050405020304" pitchFamily="18" charset="0"/>
                <a:cs typeface="Times New Roman" panose="02020603050405020304" pitchFamily="18" charset="0"/>
              </a:rPr>
              <a:t>the data: Calculate summary statistics such as mean, </a:t>
            </a:r>
            <a:r>
              <a:rPr lang="en-GB" sz="3600" dirty="0" smtClean="0">
                <a:solidFill>
                  <a:schemeClr val="tx2"/>
                </a:solidFill>
                <a:latin typeface="Times New Roman" panose="02020603050405020304" pitchFamily="18" charset="0"/>
                <a:cs typeface="Times New Roman" panose="02020603050405020304" pitchFamily="18" charset="0"/>
              </a:rPr>
              <a:t>                </a:t>
            </a:r>
          </a:p>
          <a:p>
            <a:r>
              <a:rPr lang="en-GB" sz="3600" dirty="0">
                <a:solidFill>
                  <a:schemeClr val="tx2"/>
                </a:solidFill>
                <a:latin typeface="Times New Roman" panose="02020603050405020304" pitchFamily="18" charset="0"/>
                <a:cs typeface="Times New Roman" panose="02020603050405020304" pitchFamily="18" charset="0"/>
              </a:rPr>
              <a:t> </a:t>
            </a:r>
            <a:r>
              <a:rPr lang="en-GB" sz="3600" dirty="0" smtClean="0">
                <a:solidFill>
                  <a:schemeClr val="tx2"/>
                </a:solidFill>
                <a:latin typeface="Times New Roman" panose="02020603050405020304" pitchFamily="18" charset="0"/>
                <a:cs typeface="Times New Roman" panose="02020603050405020304" pitchFamily="18" charset="0"/>
              </a:rPr>
              <a:t>       median</a:t>
            </a:r>
            <a:r>
              <a:rPr lang="en-GB" sz="3600" dirty="0">
                <a:solidFill>
                  <a:schemeClr val="tx2"/>
                </a:solidFill>
                <a:latin typeface="Times New Roman" panose="02020603050405020304" pitchFamily="18" charset="0"/>
                <a:cs typeface="Times New Roman" panose="02020603050405020304" pitchFamily="18" charset="0"/>
              </a:rPr>
              <a:t>, mode, standard deviation, and range to get an overview of the </a:t>
            </a:r>
            <a:r>
              <a:rPr lang="en-GB" sz="3600" dirty="0" smtClean="0">
                <a:solidFill>
                  <a:schemeClr val="tx2"/>
                </a:solidFill>
                <a:latin typeface="Times New Roman" panose="02020603050405020304" pitchFamily="18" charset="0"/>
                <a:cs typeface="Times New Roman" panose="02020603050405020304" pitchFamily="18" charset="0"/>
              </a:rPr>
              <a:t> </a:t>
            </a:r>
          </a:p>
          <a:p>
            <a:r>
              <a:rPr lang="en-GB" sz="3600" dirty="0">
                <a:solidFill>
                  <a:schemeClr val="tx2"/>
                </a:solidFill>
                <a:latin typeface="Times New Roman" panose="02020603050405020304" pitchFamily="18" charset="0"/>
                <a:cs typeface="Times New Roman" panose="02020603050405020304" pitchFamily="18" charset="0"/>
              </a:rPr>
              <a:t> </a:t>
            </a:r>
            <a:r>
              <a:rPr lang="en-GB" sz="3600" dirty="0" smtClean="0">
                <a:solidFill>
                  <a:schemeClr val="tx2"/>
                </a:solidFill>
                <a:latin typeface="Times New Roman" panose="02020603050405020304" pitchFamily="18" charset="0"/>
                <a:cs typeface="Times New Roman" panose="02020603050405020304" pitchFamily="18" charset="0"/>
              </a:rPr>
              <a:t>       data.</a:t>
            </a:r>
          </a:p>
          <a:p>
            <a:endParaRPr lang="en-GB" sz="3600" dirty="0">
              <a:solidFill>
                <a:schemeClr val="tx2"/>
              </a:solidFill>
              <a:latin typeface="Times New Roman" panose="02020603050405020304" pitchFamily="18" charset="0"/>
              <a:cs typeface="Times New Roman" panose="02020603050405020304" pitchFamily="18" charset="0"/>
            </a:endParaRPr>
          </a:p>
          <a:p>
            <a:r>
              <a:rPr lang="en-GB" sz="3600" dirty="0" smtClean="0">
                <a:solidFill>
                  <a:schemeClr val="tx2"/>
                </a:solidFill>
                <a:latin typeface="Times New Roman" panose="02020603050405020304" pitchFamily="18" charset="0"/>
                <a:cs typeface="Times New Roman" panose="02020603050405020304" pitchFamily="18" charset="0"/>
              </a:rPr>
              <a:t>        </a:t>
            </a:r>
            <a:r>
              <a:rPr lang="en-GB" sz="3600" dirty="0">
                <a:solidFill>
                  <a:schemeClr val="tx2"/>
                </a:solidFill>
                <a:latin typeface="Times New Roman" panose="02020603050405020304" pitchFamily="18" charset="0"/>
                <a:cs typeface="Times New Roman" panose="02020603050405020304" pitchFamily="18" charset="0"/>
              </a:rPr>
              <a:t>Gender Distribution - About half of the customers in our data set are </a:t>
            </a:r>
            <a:endParaRPr lang="en-GB" sz="3600" dirty="0" smtClean="0">
              <a:solidFill>
                <a:schemeClr val="tx2"/>
              </a:solidFill>
              <a:latin typeface="Times New Roman" panose="02020603050405020304" pitchFamily="18" charset="0"/>
              <a:cs typeface="Times New Roman" panose="02020603050405020304" pitchFamily="18" charset="0"/>
            </a:endParaRPr>
          </a:p>
          <a:p>
            <a:r>
              <a:rPr lang="en-GB" sz="3600" dirty="0">
                <a:solidFill>
                  <a:schemeClr val="tx2"/>
                </a:solidFill>
                <a:latin typeface="Times New Roman" panose="02020603050405020304" pitchFamily="18" charset="0"/>
                <a:cs typeface="Times New Roman" panose="02020603050405020304" pitchFamily="18" charset="0"/>
              </a:rPr>
              <a:t> </a:t>
            </a:r>
            <a:r>
              <a:rPr lang="en-GB" sz="3600" dirty="0" smtClean="0">
                <a:solidFill>
                  <a:schemeClr val="tx2"/>
                </a:solidFill>
                <a:latin typeface="Times New Roman" panose="02020603050405020304" pitchFamily="18" charset="0"/>
                <a:cs typeface="Times New Roman" panose="02020603050405020304" pitchFamily="18" charset="0"/>
              </a:rPr>
              <a:t>       male </a:t>
            </a:r>
            <a:r>
              <a:rPr lang="en-GB" sz="3600" dirty="0">
                <a:solidFill>
                  <a:schemeClr val="tx2"/>
                </a:solidFill>
                <a:latin typeface="Times New Roman" panose="02020603050405020304" pitchFamily="18" charset="0"/>
                <a:cs typeface="Times New Roman" panose="02020603050405020304" pitchFamily="18" charset="0"/>
              </a:rPr>
              <a:t>while the other half are female</a:t>
            </a:r>
          </a:p>
          <a:p>
            <a:endParaRPr lang="en-GB" sz="3600" dirty="0">
              <a:solidFill>
                <a:schemeClr val="tx2"/>
              </a:solidFill>
              <a:latin typeface="Times New Roman" panose="02020603050405020304" pitchFamily="18" charset="0"/>
              <a:cs typeface="Times New Roman" panose="02020603050405020304" pitchFamily="18" charset="0"/>
            </a:endParaRPr>
          </a:p>
        </p:txBody>
      </p:sp>
      <p:pic>
        <p:nvPicPr>
          <p:cNvPr id="4" name="object 4"/>
          <p:cNvPicPr/>
          <p:nvPr/>
        </p:nvPicPr>
        <p:blipFill>
          <a:blip r:embed="rId3" cstate="print"/>
          <a:stretch>
            <a:fillRect/>
          </a:stretch>
        </p:blipFill>
        <p:spPr>
          <a:xfrm>
            <a:off x="1364111" y="4381500"/>
            <a:ext cx="171450" cy="171449"/>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5587" t="29644" r="49716" b="13763"/>
          <a:stretch/>
        </p:blipFill>
        <p:spPr>
          <a:xfrm>
            <a:off x="5867400" y="5524500"/>
            <a:ext cx="6324600" cy="450225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790</TotalTime>
  <Words>919</Words>
  <Application>Microsoft Office PowerPoint</Application>
  <PresentationFormat>Custom</PresentationFormat>
  <Paragraphs>86</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Tahoma</vt:lpstr>
      <vt:lpstr>Times New Roman</vt:lpstr>
      <vt:lpstr>Office Theme</vt:lpstr>
      <vt:lpstr>Telecom Churn  Prediction</vt:lpstr>
      <vt:lpstr>Introduction</vt:lpstr>
      <vt:lpstr>Introduction</vt:lpstr>
      <vt:lpstr>Problem Statement</vt:lpstr>
      <vt:lpstr>System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Proposal Presentation</dc:title>
  <dc:creator>Eshanya Seetharam</dc:creator>
  <cp:keywords>DAFe1jZredE,BADOY9PNYOg</cp:keywords>
  <cp:lastModifiedBy>Admin</cp:lastModifiedBy>
  <cp:revision>16</cp:revision>
  <dcterms:created xsi:type="dcterms:W3CDTF">2023-04-02T15:09:33Z</dcterms:created>
  <dcterms:modified xsi:type="dcterms:W3CDTF">2023-04-03T06:34:56Z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2023-04-02T00:00:00Z</vt:filetime>
  </property>
  <property fmtid="{D5CDD505-2E9C-101B-9397-08002B2CF9AE}" pid="3" name="Creator">
    <vt:lpwstr>Canva</vt:lpwstr>
  </property>
  <property fmtid="{D5CDD505-2E9C-101B-9397-08002B2CF9AE}" pid="4" name="LastSaved">
    <vt:filetime>2023-04-02T00:00:00Z</vt:filetime>
  </property>
</Properties>
</file>